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82" r:id="rId1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1B8C7D6-A846-468F-846E-D807EFCAAFFF}" type="datetimeFigureOut">
              <a:rPr lang="es-CL" smtClean="0"/>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1706655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1B8C7D6-A846-468F-846E-D807EFCAAFFF}" type="datetimeFigureOut">
              <a:rPr lang="es-CL" smtClean="0"/>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110295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41B8C7D6-A846-468F-846E-D807EFCAAFFF}" type="datetimeFigureOut">
              <a:rPr lang="es-CL" smtClean="0"/>
              <a:t>19-03-2020</a:t>
            </a:fld>
            <a:endParaRPr lang="es-CL"/>
          </a:p>
        </p:txBody>
      </p:sp>
      <p:sp>
        <p:nvSpPr>
          <p:cNvPr id="5" name="Footer Placeholder 4"/>
          <p:cNvSpPr>
            <a:spLocks noGrp="1"/>
          </p:cNvSpPr>
          <p:nvPr>
            <p:ph type="ftr" sz="quarter" idx="11"/>
          </p:nvPr>
        </p:nvSpPr>
        <p:spPr>
          <a:xfrm>
            <a:off x="3776135" y="6422854"/>
            <a:ext cx="4279669" cy="365125"/>
          </a:xfrm>
        </p:spPr>
        <p:txBody>
          <a:bodyPr/>
          <a:lstStyle/>
          <a:p>
            <a:endParaRPr lang="es-CL"/>
          </a:p>
        </p:txBody>
      </p:sp>
      <p:sp>
        <p:nvSpPr>
          <p:cNvPr id="6" name="Slide Number Placeholder 5"/>
          <p:cNvSpPr>
            <a:spLocks noGrp="1"/>
          </p:cNvSpPr>
          <p:nvPr>
            <p:ph type="sldNum" sz="quarter" idx="12"/>
          </p:nvPr>
        </p:nvSpPr>
        <p:spPr>
          <a:xfrm>
            <a:off x="8073048" y="6422854"/>
            <a:ext cx="879759" cy="365125"/>
          </a:xfrm>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3857697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1B8C7D6-A846-468F-846E-D807EFCAAFFF}" type="datetimeFigureOut">
              <a:rPr lang="es-CL" smtClean="0"/>
              <a:t>19-03-2020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290345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solidFill>
                  <a:schemeClr val="tx2"/>
                </a:solidFill>
              </a:defRPr>
            </a:lvl1pPr>
          </a:lstStyle>
          <a:p>
            <a:fld id="{41B8C7D6-A846-468F-846E-D807EFCAAFFF}" type="datetimeFigureOut">
              <a:rPr lang="es-CL" smtClean="0"/>
              <a:t>19-03-2020</a:t>
            </a:fld>
            <a:endParaRPr lang="es-CL"/>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CL"/>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5900C5B-63FF-4B46-94E6-FD4114E01364}" type="slidenum">
              <a:rPr lang="es-CL" smtClean="0"/>
              <a:t>‹Nº›</a:t>
            </a:fld>
            <a:endParaRPr lang="es-CL"/>
          </a:p>
        </p:txBody>
      </p:sp>
    </p:spTree>
    <p:extLst>
      <p:ext uri="{BB962C8B-B14F-4D97-AF65-F5344CB8AC3E}">
        <p14:creationId xmlns:p14="http://schemas.microsoft.com/office/powerpoint/2010/main" val="29236003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1B8C7D6-A846-468F-846E-D807EFCAAFFF}" type="datetimeFigureOut">
              <a:rPr lang="es-CL" smtClean="0"/>
              <a:t>19-03-2020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278384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1B8C7D6-A846-468F-846E-D807EFCAAFFF}" type="datetimeFigureOut">
              <a:rPr lang="es-CL" smtClean="0"/>
              <a:t>19-03-2020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330677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1B8C7D6-A846-468F-846E-D807EFCAAFFF}" type="datetimeFigureOut">
              <a:rPr lang="es-CL" smtClean="0"/>
              <a:t>19-03-2020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2159020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B8C7D6-A846-468F-846E-D807EFCAAFFF}" type="datetimeFigureOut">
              <a:rPr lang="es-CL" smtClean="0"/>
              <a:t>19-03-2020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1957024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1B8C7D6-A846-468F-846E-D807EFCAAFFF}" type="datetimeFigureOut">
              <a:rPr lang="es-CL" smtClean="0"/>
              <a:t>19-03-2020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22172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1B8C7D6-A846-468F-846E-D807EFCAAFFF}" type="datetimeFigureOut">
              <a:rPr lang="es-CL" smtClean="0"/>
              <a:t>19-03-2020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5900C5B-63FF-4B46-94E6-FD4114E01364}" type="slidenum">
              <a:rPr lang="es-CL" smtClean="0"/>
              <a:t>‹Nº›</a:t>
            </a:fld>
            <a:endParaRPr lang="es-CL"/>
          </a:p>
        </p:txBody>
      </p:sp>
    </p:spTree>
    <p:extLst>
      <p:ext uri="{BB962C8B-B14F-4D97-AF65-F5344CB8AC3E}">
        <p14:creationId xmlns:p14="http://schemas.microsoft.com/office/powerpoint/2010/main" val="2044123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1B8C7D6-A846-468F-846E-D807EFCAAFFF}" type="datetimeFigureOut">
              <a:rPr lang="es-CL" smtClean="0"/>
              <a:t>19-03-2020</a:t>
            </a:fld>
            <a:endParaRPr lang="es-CL"/>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s-CL"/>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5900C5B-63FF-4B46-94E6-FD4114E01364}" type="slidenum">
              <a:rPr lang="es-CL" smtClean="0"/>
              <a:t>‹Nº›</a:t>
            </a:fld>
            <a:endParaRPr lang="es-CL"/>
          </a:p>
        </p:txBody>
      </p:sp>
    </p:spTree>
    <p:extLst>
      <p:ext uri="{BB962C8B-B14F-4D97-AF65-F5344CB8AC3E}">
        <p14:creationId xmlns:p14="http://schemas.microsoft.com/office/powerpoint/2010/main" val="309902782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matematicasancayetano20@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L" b="1" dirty="0" smtClean="0">
                <a:effectLst>
                  <a:outerShdw blurRad="38100" dist="38100" dir="2700000" algn="tl">
                    <a:srgbClr val="000000">
                      <a:alpha val="43137"/>
                    </a:srgbClr>
                  </a:outerShdw>
                </a:effectLst>
              </a:rPr>
              <a:t>Unidad 1 :Toma de decisiones en situaciones de incerteza</a:t>
            </a:r>
            <a:endParaRPr lang="es-CL" b="1"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p:txBody>
          <a:bodyPr/>
          <a:lstStyle/>
          <a:p>
            <a:r>
              <a:rPr lang="es-CL" b="1" dirty="0" smtClean="0">
                <a:solidFill>
                  <a:schemeClr val="bg1"/>
                </a:solidFill>
              </a:rPr>
              <a:t>Tema : Repaso contenidos Estadística Descriptiva.</a:t>
            </a:r>
            <a:endParaRPr lang="es-CL" b="1" dirty="0">
              <a:solidFill>
                <a:schemeClr val="bg1"/>
              </a:solidFill>
            </a:endParaRPr>
          </a:p>
        </p:txBody>
      </p:sp>
    </p:spTree>
    <p:extLst>
      <p:ext uri="{BB962C8B-B14F-4D97-AF65-F5344CB8AC3E}">
        <p14:creationId xmlns:p14="http://schemas.microsoft.com/office/powerpoint/2010/main" val="1514008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r>
              <a:rPr lang="es-CL" b="1" u="sng" dirty="0" smtClean="0">
                <a:solidFill>
                  <a:schemeClr val="bg1"/>
                </a:solidFill>
              </a:rPr>
              <a:t>La mediana </a:t>
            </a:r>
            <a:r>
              <a:rPr lang="es-CL" dirty="0" smtClean="0">
                <a:solidFill>
                  <a:schemeClr val="bg1"/>
                </a:solidFill>
              </a:rPr>
              <a:t>corresponde al valor  que ocupa la posición central cuando los datos están ordenados de menor a mayor. Para una muestra de N datos, con N un número impar, la mediana corresponderá al valor del dato  central. Para una muestra de N datos par, la mediana corresponderá al promedio entre los dos valores centrales. </a:t>
            </a:r>
          </a:p>
          <a:p>
            <a:r>
              <a:rPr lang="es-CL" dirty="0" smtClean="0">
                <a:solidFill>
                  <a:schemeClr val="bg1"/>
                </a:solidFill>
              </a:rPr>
              <a:t>Para el caso de tablas de distribución de frecuencias, la mediana es el valor que le corresponde a la menor frecuencia acumulada que iguala o sobrepasa la posición buscada. </a:t>
            </a:r>
            <a:endParaRPr lang="es-CL" dirty="0">
              <a:solidFill>
                <a:schemeClr val="bg1"/>
              </a:solidFill>
            </a:endParaRPr>
          </a:p>
        </p:txBody>
      </p:sp>
    </p:spTree>
    <p:extLst>
      <p:ext uri="{BB962C8B-B14F-4D97-AF65-F5344CB8AC3E}">
        <p14:creationId xmlns:p14="http://schemas.microsoft.com/office/powerpoint/2010/main" val="3589951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271499" y="2300936"/>
            <a:ext cx="9715500" cy="3552825"/>
          </a:xfrm>
          <a:prstGeom prst="rect">
            <a:avLst/>
          </a:prstGeom>
        </p:spPr>
      </p:pic>
    </p:spTree>
    <p:extLst>
      <p:ext uri="{BB962C8B-B14F-4D97-AF65-F5344CB8AC3E}">
        <p14:creationId xmlns:p14="http://schemas.microsoft.com/office/powerpoint/2010/main" val="1471993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CL" dirty="0" smtClean="0">
                <a:solidFill>
                  <a:schemeClr val="bg1"/>
                </a:solidFill>
              </a:rPr>
              <a:t>El promedio ( o media aritmética) corresponde a la suma de los valores de todos los datos, dividida por la cantidad total de datos. La suma de todos los datos de un mismo valor se obtiene multiplicando el valor del dato por su frecuencia. </a:t>
            </a:r>
            <a:endParaRPr lang="es-CL" dirty="0">
              <a:solidFill>
                <a:schemeClr val="bg1"/>
              </a:solidFill>
            </a:endParaRPr>
          </a:p>
        </p:txBody>
      </p:sp>
      <p:pic>
        <p:nvPicPr>
          <p:cNvPr id="4" name="Imagen 3"/>
          <p:cNvPicPr>
            <a:picLocks noChangeAspect="1"/>
          </p:cNvPicPr>
          <p:nvPr/>
        </p:nvPicPr>
        <p:blipFill>
          <a:blip r:embed="rId2"/>
          <a:stretch>
            <a:fillRect/>
          </a:stretch>
        </p:blipFill>
        <p:spPr>
          <a:xfrm>
            <a:off x="1651546" y="3217214"/>
            <a:ext cx="8886825" cy="3219450"/>
          </a:xfrm>
          <a:prstGeom prst="rect">
            <a:avLst/>
          </a:prstGeom>
        </p:spPr>
      </p:pic>
    </p:spTree>
    <p:extLst>
      <p:ext uri="{BB962C8B-B14F-4D97-AF65-F5344CB8AC3E}">
        <p14:creationId xmlns:p14="http://schemas.microsoft.com/office/powerpoint/2010/main" val="767920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DATOS AGRUPADOS </a:t>
            </a:r>
            <a:endParaRPr lang="es-CL" dirty="0"/>
          </a:p>
        </p:txBody>
      </p:sp>
      <p:sp>
        <p:nvSpPr>
          <p:cNvPr id="3" name="Marcador de contenido 2"/>
          <p:cNvSpPr>
            <a:spLocks noGrp="1"/>
          </p:cNvSpPr>
          <p:nvPr>
            <p:ph idx="1"/>
          </p:nvPr>
        </p:nvSpPr>
        <p:spPr>
          <a:xfrm>
            <a:off x="674885" y="2191985"/>
            <a:ext cx="5197881" cy="3680782"/>
          </a:xfrm>
        </p:spPr>
        <p:txBody>
          <a:bodyPr>
            <a:normAutofit/>
          </a:bodyPr>
          <a:lstStyle/>
          <a:p>
            <a:r>
              <a:rPr lang="es-CL" dirty="0" smtClean="0">
                <a:solidFill>
                  <a:schemeClr val="bg1"/>
                </a:solidFill>
              </a:rPr>
              <a:t>Para los casos en que el conjunto de datos es numeroso, es conveniente agruparlos y ordenarlos en intervalos o clases. </a:t>
            </a:r>
          </a:p>
          <a:p>
            <a:r>
              <a:rPr lang="es-CL" dirty="0" smtClean="0">
                <a:solidFill>
                  <a:schemeClr val="bg1"/>
                </a:solidFill>
              </a:rPr>
              <a:t>En las distribuciones de frecuencias con datos agrupados no es posible obtener valores precisos para las medidas de tendencia central, dado que no se conocen los valores exactos de los datos. Sin embargo, se pueden obtener algunos resultados asociados a las clases. </a:t>
            </a:r>
            <a:endParaRPr lang="es-CL" dirty="0">
              <a:solidFill>
                <a:schemeClr val="bg1"/>
              </a:solidFill>
            </a:endParaRPr>
          </a:p>
        </p:txBody>
      </p:sp>
      <p:pic>
        <p:nvPicPr>
          <p:cNvPr id="1028" name="Picture 4" descr="Resultado de imagen de datos agrup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7896" y="2191985"/>
            <a:ext cx="4275464" cy="3598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440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dirty="0"/>
          </a:p>
        </p:txBody>
      </p:sp>
      <p:sp>
        <p:nvSpPr>
          <p:cNvPr id="3" name="Marcador de contenido 2"/>
          <p:cNvSpPr>
            <a:spLocks noGrp="1"/>
          </p:cNvSpPr>
          <p:nvPr>
            <p:ph idx="1"/>
          </p:nvPr>
        </p:nvSpPr>
        <p:spPr/>
        <p:txBody>
          <a:bodyPr/>
          <a:lstStyle/>
          <a:p>
            <a:r>
              <a:rPr lang="es-CL" dirty="0" smtClean="0"/>
              <a:t>El intervalo modal (o clase modal) corresponde al intervalo que tiene la mayor frecuencia. Esto no significa necesariamente que en dicho intervalo se encuentre la moda de la muestra. </a:t>
            </a:r>
          </a:p>
          <a:p>
            <a:endParaRPr lang="es-CL" dirty="0"/>
          </a:p>
        </p:txBody>
      </p:sp>
      <p:pic>
        <p:nvPicPr>
          <p:cNvPr id="4" name="Imagen 3"/>
          <p:cNvPicPr>
            <a:picLocks noChangeAspect="1"/>
          </p:cNvPicPr>
          <p:nvPr/>
        </p:nvPicPr>
        <p:blipFill>
          <a:blip r:embed="rId2"/>
          <a:stretch>
            <a:fillRect/>
          </a:stretch>
        </p:blipFill>
        <p:spPr>
          <a:xfrm>
            <a:off x="1202919" y="3341039"/>
            <a:ext cx="9877425" cy="3095625"/>
          </a:xfrm>
          <a:prstGeom prst="rect">
            <a:avLst/>
          </a:prstGeom>
        </p:spPr>
      </p:pic>
    </p:spTree>
    <p:extLst>
      <p:ext uri="{BB962C8B-B14F-4D97-AF65-F5344CB8AC3E}">
        <p14:creationId xmlns:p14="http://schemas.microsoft.com/office/powerpoint/2010/main" val="2981210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206500" y="1038556"/>
            <a:ext cx="9829800" cy="4981575"/>
          </a:xfrm>
          <a:prstGeom prst="rect">
            <a:avLst/>
          </a:prstGeom>
        </p:spPr>
      </p:pic>
    </p:spTree>
    <p:extLst>
      <p:ext uri="{BB962C8B-B14F-4D97-AF65-F5344CB8AC3E}">
        <p14:creationId xmlns:p14="http://schemas.microsoft.com/office/powerpoint/2010/main" val="2409443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336675" y="1112837"/>
            <a:ext cx="9620250" cy="4886325"/>
          </a:xfrm>
          <a:prstGeom prst="rect">
            <a:avLst/>
          </a:prstGeom>
        </p:spPr>
      </p:pic>
    </p:spTree>
    <p:extLst>
      <p:ext uri="{BB962C8B-B14F-4D97-AF65-F5344CB8AC3E}">
        <p14:creationId xmlns:p14="http://schemas.microsoft.com/office/powerpoint/2010/main" val="3211243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CL" b="1" dirty="0" smtClean="0">
                <a:solidFill>
                  <a:schemeClr val="bg1"/>
                </a:solidFill>
              </a:rPr>
              <a:t>Actividad: desarrollar la guía de ejercicios N°1 </a:t>
            </a:r>
          </a:p>
          <a:p>
            <a:r>
              <a:rPr lang="es-CL" b="1" dirty="0" smtClean="0">
                <a:solidFill>
                  <a:schemeClr val="bg1"/>
                </a:solidFill>
              </a:rPr>
              <a:t>Cualquier duda o consulta enviarla al correo </a:t>
            </a:r>
            <a:r>
              <a:rPr lang="es-CL" b="1" dirty="0" smtClean="0">
                <a:solidFill>
                  <a:schemeClr val="bg1"/>
                </a:solidFill>
                <a:hlinkClick r:id="rId2"/>
              </a:rPr>
              <a:t>matematicasancayetano20@gmail.com</a:t>
            </a:r>
            <a:r>
              <a:rPr lang="es-CL" b="1" dirty="0" smtClean="0">
                <a:solidFill>
                  <a:schemeClr val="bg1"/>
                </a:solidFill>
              </a:rPr>
              <a:t> </a:t>
            </a:r>
          </a:p>
          <a:p>
            <a:endParaRPr lang="es-CL" b="1" dirty="0">
              <a:solidFill>
                <a:schemeClr val="bg1"/>
              </a:solidFill>
            </a:endParaRPr>
          </a:p>
        </p:txBody>
      </p:sp>
    </p:spTree>
    <p:extLst>
      <p:ext uri="{BB962C8B-B14F-4D97-AF65-F5344CB8AC3E}">
        <p14:creationId xmlns:p14="http://schemas.microsoft.com/office/powerpoint/2010/main" val="3524076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u="sng" dirty="0" smtClean="0"/>
              <a:t>Objetiv</a:t>
            </a:r>
            <a:r>
              <a:rPr lang="es-CL" b="1" u="sng" dirty="0" smtClean="0"/>
              <a:t>o: </a:t>
            </a:r>
            <a:endParaRPr lang="es-CL" b="1" u="sng" dirty="0"/>
          </a:p>
        </p:txBody>
      </p:sp>
      <p:sp>
        <p:nvSpPr>
          <p:cNvPr id="3" name="Marcador de contenido 2"/>
          <p:cNvSpPr>
            <a:spLocks noGrp="1"/>
          </p:cNvSpPr>
          <p:nvPr>
            <p:ph idx="1"/>
          </p:nvPr>
        </p:nvSpPr>
        <p:spPr/>
        <p:txBody>
          <a:bodyPr>
            <a:normAutofit/>
          </a:bodyPr>
          <a:lstStyle/>
          <a:p>
            <a:pPr marL="0" indent="0">
              <a:buNone/>
            </a:pPr>
            <a:r>
              <a:rPr lang="es-CL" sz="4400" b="1" dirty="0" smtClean="0">
                <a:solidFill>
                  <a:schemeClr val="bg1"/>
                </a:solidFill>
              </a:rPr>
              <a:t>Activar conocimientos previos sobre la Unidad 1. </a:t>
            </a:r>
            <a:endParaRPr lang="es-CL" sz="4400" b="1" dirty="0" smtClean="0">
              <a:solidFill>
                <a:schemeClr val="bg1"/>
              </a:solidFill>
            </a:endParaRPr>
          </a:p>
        </p:txBody>
      </p:sp>
    </p:spTree>
    <p:extLst>
      <p:ext uri="{BB962C8B-B14F-4D97-AF65-F5344CB8AC3E}">
        <p14:creationId xmlns:p14="http://schemas.microsoft.com/office/powerpoint/2010/main" val="2207912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Interpretación de tablas de frecuencia </a:t>
            </a:r>
            <a:endParaRPr lang="es-CL" dirty="0"/>
          </a:p>
        </p:txBody>
      </p:sp>
      <p:sp>
        <p:nvSpPr>
          <p:cNvPr id="3" name="Marcador de contenido 2"/>
          <p:cNvSpPr>
            <a:spLocks noGrp="1"/>
          </p:cNvSpPr>
          <p:nvPr>
            <p:ph idx="1"/>
          </p:nvPr>
        </p:nvSpPr>
        <p:spPr/>
        <p:txBody>
          <a:bodyPr/>
          <a:lstStyle/>
          <a:p>
            <a:pPr marL="0" indent="0">
              <a:buNone/>
            </a:pPr>
            <a:r>
              <a:rPr lang="es-CL" dirty="0" smtClean="0">
                <a:solidFill>
                  <a:schemeClr val="bg1"/>
                </a:solidFill>
              </a:rPr>
              <a:t>La recopilación de datos de un estudio estadístico se presenta mediante una tabla (o gráfico) de distribución de frecuencias. En ellas se presentan los valores de los datos asociados a su frecuencia, frecuencia relativa o frecuencia porcentual. </a:t>
            </a:r>
            <a:endParaRPr lang="es-CL" dirty="0">
              <a:solidFill>
                <a:schemeClr val="bg1"/>
              </a:solidFill>
            </a:endParaRPr>
          </a:p>
          <a:p>
            <a:pPr marL="0" indent="0">
              <a:buNone/>
            </a:pPr>
            <a:r>
              <a:rPr lang="es-CL" dirty="0" smtClean="0">
                <a:solidFill>
                  <a:schemeClr val="bg1"/>
                </a:solidFill>
              </a:rPr>
              <a:t>La </a:t>
            </a:r>
            <a:r>
              <a:rPr lang="es-CL" b="1" u="sng" dirty="0" smtClean="0">
                <a:solidFill>
                  <a:schemeClr val="bg1"/>
                </a:solidFill>
              </a:rPr>
              <a:t>frecuencia absoluta </a:t>
            </a:r>
            <a:r>
              <a:rPr lang="es-CL" dirty="0" smtClean="0">
                <a:solidFill>
                  <a:schemeClr val="bg1"/>
                </a:solidFill>
              </a:rPr>
              <a:t>corresponde al número de veces que se repite cada dato  y </a:t>
            </a:r>
            <a:r>
              <a:rPr lang="es-CL" b="1" u="sng" dirty="0" smtClean="0">
                <a:solidFill>
                  <a:schemeClr val="bg1"/>
                </a:solidFill>
              </a:rPr>
              <a:t>frecuencia absoluta acumulada </a:t>
            </a:r>
            <a:r>
              <a:rPr lang="es-CL" dirty="0" smtClean="0">
                <a:solidFill>
                  <a:schemeClr val="bg1"/>
                </a:solidFill>
              </a:rPr>
              <a:t>es las veces que un dato se repite en una muestra con un valor menor o igual que la de la variable. </a:t>
            </a:r>
          </a:p>
          <a:p>
            <a:pPr marL="0" indent="0">
              <a:buNone/>
            </a:pPr>
            <a:endParaRPr lang="es-CL" dirty="0"/>
          </a:p>
        </p:txBody>
      </p:sp>
    </p:spTree>
    <p:extLst>
      <p:ext uri="{BB962C8B-B14F-4D97-AF65-F5344CB8AC3E}">
        <p14:creationId xmlns:p14="http://schemas.microsoft.com/office/powerpoint/2010/main" val="4214673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186411" y="2040014"/>
            <a:ext cx="4301544" cy="4206240"/>
          </a:xfrm>
        </p:spPr>
        <p:txBody>
          <a:bodyPr/>
          <a:lstStyle/>
          <a:p>
            <a:pPr marL="0" indent="0">
              <a:buNone/>
            </a:pPr>
            <a:r>
              <a:rPr lang="es-CL" b="1" dirty="0" smtClean="0">
                <a:solidFill>
                  <a:schemeClr val="bg1"/>
                </a:solidFill>
              </a:rPr>
              <a:t>¿Cuántos trabajadores trabajan en el turno nocturno? </a:t>
            </a:r>
          </a:p>
          <a:p>
            <a:pPr marL="0" indent="0">
              <a:buNone/>
            </a:pPr>
            <a:r>
              <a:rPr lang="es-CL" b="1" dirty="0" smtClean="0">
                <a:solidFill>
                  <a:schemeClr val="bg1"/>
                </a:solidFill>
              </a:rPr>
              <a:t>R: 9 trabajadores</a:t>
            </a:r>
          </a:p>
          <a:p>
            <a:pPr marL="0" indent="0">
              <a:buNone/>
            </a:pPr>
            <a:endParaRPr lang="es-CL" b="1" dirty="0">
              <a:solidFill>
                <a:schemeClr val="bg1"/>
              </a:solidFill>
            </a:endParaRPr>
          </a:p>
          <a:p>
            <a:pPr marL="0" indent="0">
              <a:buNone/>
            </a:pPr>
            <a:r>
              <a:rPr lang="es-CL" b="1" dirty="0" smtClean="0">
                <a:solidFill>
                  <a:schemeClr val="bg1"/>
                </a:solidFill>
              </a:rPr>
              <a:t>¿Cuántos trabajadores tienen un peso igual o menor a 57 kg? </a:t>
            </a:r>
          </a:p>
          <a:p>
            <a:pPr marL="0" indent="0">
              <a:buNone/>
            </a:pPr>
            <a:r>
              <a:rPr lang="es-CL" b="1" dirty="0" smtClean="0">
                <a:solidFill>
                  <a:schemeClr val="bg1"/>
                </a:solidFill>
              </a:rPr>
              <a:t>R: 5 trabajadores </a:t>
            </a:r>
          </a:p>
          <a:p>
            <a:pPr marL="0" indent="0">
              <a:buNone/>
            </a:pPr>
            <a:endParaRPr lang="es-CL" dirty="0"/>
          </a:p>
        </p:txBody>
      </p:sp>
      <p:pic>
        <p:nvPicPr>
          <p:cNvPr id="4" name="Imagen 3"/>
          <p:cNvPicPr>
            <a:picLocks noChangeAspect="1"/>
          </p:cNvPicPr>
          <p:nvPr/>
        </p:nvPicPr>
        <p:blipFill>
          <a:blip r:embed="rId2"/>
          <a:stretch>
            <a:fillRect/>
          </a:stretch>
        </p:blipFill>
        <p:spPr>
          <a:xfrm>
            <a:off x="367214" y="2011680"/>
            <a:ext cx="6394162" cy="4037836"/>
          </a:xfrm>
          <a:prstGeom prst="rect">
            <a:avLst/>
          </a:prstGeom>
        </p:spPr>
      </p:pic>
      <p:sp>
        <p:nvSpPr>
          <p:cNvPr id="5" name="CuadroTexto 4"/>
          <p:cNvSpPr txBox="1"/>
          <p:nvPr/>
        </p:nvSpPr>
        <p:spPr>
          <a:xfrm>
            <a:off x="540913" y="1004552"/>
            <a:ext cx="5911402" cy="369332"/>
          </a:xfrm>
          <a:prstGeom prst="rect">
            <a:avLst/>
          </a:prstGeom>
          <a:noFill/>
        </p:spPr>
        <p:txBody>
          <a:bodyPr wrap="square" rtlCol="0">
            <a:spAutoFit/>
          </a:bodyPr>
          <a:lstStyle/>
          <a:p>
            <a:r>
              <a:rPr lang="es-CL" b="1" u="sng" dirty="0" smtClean="0">
                <a:solidFill>
                  <a:schemeClr val="bg1"/>
                </a:solidFill>
              </a:rPr>
              <a:t>Ejemplo tabla distribución de frecuencias </a:t>
            </a:r>
            <a:endParaRPr lang="es-CL" b="1" u="sng" dirty="0">
              <a:solidFill>
                <a:schemeClr val="bg1"/>
              </a:solidFill>
            </a:endParaRPr>
          </a:p>
        </p:txBody>
      </p:sp>
    </p:spTree>
    <p:extLst>
      <p:ext uri="{BB962C8B-B14F-4D97-AF65-F5344CB8AC3E}">
        <p14:creationId xmlns:p14="http://schemas.microsoft.com/office/powerpoint/2010/main" val="3392042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2910" y="340289"/>
            <a:ext cx="10796256" cy="4206240"/>
          </a:xfrm>
        </p:spPr>
        <p:txBody>
          <a:bodyPr/>
          <a:lstStyle/>
          <a:p>
            <a:r>
              <a:rPr lang="es-CL" dirty="0" smtClean="0">
                <a:solidFill>
                  <a:schemeClr val="bg1"/>
                </a:solidFill>
              </a:rPr>
              <a:t>La </a:t>
            </a:r>
            <a:r>
              <a:rPr lang="es-CL" b="1" dirty="0" smtClean="0">
                <a:solidFill>
                  <a:schemeClr val="bg1"/>
                </a:solidFill>
              </a:rPr>
              <a:t>frecuencia relativa </a:t>
            </a:r>
            <a:r>
              <a:rPr lang="es-CL" dirty="0" smtClean="0">
                <a:solidFill>
                  <a:schemeClr val="bg1"/>
                </a:solidFill>
              </a:rPr>
              <a:t>es el cociente de la frecuencia absoluta por el total de datos de la muestra. La suma de los valores de la columna de frecuencia relativa debe ser igual a 1.  Ejemplo: en la siguiente tabla se representa la distribución de frecuencias de las edades de los participantes en el taller de música de un colegio: </a:t>
            </a:r>
          </a:p>
          <a:p>
            <a:endParaRPr lang="es-CL" dirty="0">
              <a:solidFill>
                <a:schemeClr val="bg1"/>
              </a:solidFill>
            </a:endParaRPr>
          </a:p>
          <a:p>
            <a:endParaRPr lang="es-CL" dirty="0">
              <a:solidFill>
                <a:schemeClr val="bg1"/>
              </a:solidFill>
            </a:endParaRPr>
          </a:p>
        </p:txBody>
      </p:sp>
      <p:pic>
        <p:nvPicPr>
          <p:cNvPr id="10" name="Imagen 9"/>
          <p:cNvPicPr>
            <a:picLocks noChangeAspect="1"/>
          </p:cNvPicPr>
          <p:nvPr/>
        </p:nvPicPr>
        <p:blipFill>
          <a:blip r:embed="rId2"/>
          <a:stretch>
            <a:fillRect/>
          </a:stretch>
        </p:blipFill>
        <p:spPr>
          <a:xfrm>
            <a:off x="1074713" y="2443409"/>
            <a:ext cx="9772650" cy="3514725"/>
          </a:xfrm>
          <a:prstGeom prst="rect">
            <a:avLst/>
          </a:prstGeom>
        </p:spPr>
      </p:pic>
    </p:spTree>
    <p:extLst>
      <p:ext uri="{BB962C8B-B14F-4D97-AF65-F5344CB8AC3E}">
        <p14:creationId xmlns:p14="http://schemas.microsoft.com/office/powerpoint/2010/main" val="314521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5792" y="284176"/>
            <a:ext cx="9784080" cy="1508760"/>
          </a:xfrm>
        </p:spPr>
        <p:txBody>
          <a:bodyPr/>
          <a:lstStyle/>
          <a:p>
            <a:r>
              <a:rPr lang="es-CL" dirty="0" smtClean="0"/>
              <a:t>GRÁFICOS </a:t>
            </a:r>
            <a:endParaRPr lang="es-CL" dirty="0"/>
          </a:p>
        </p:txBody>
      </p:sp>
      <p:sp>
        <p:nvSpPr>
          <p:cNvPr id="3" name="Marcador de contenido 2"/>
          <p:cNvSpPr>
            <a:spLocks noGrp="1"/>
          </p:cNvSpPr>
          <p:nvPr>
            <p:ph idx="1"/>
          </p:nvPr>
        </p:nvSpPr>
        <p:spPr>
          <a:xfrm>
            <a:off x="3958997" y="453855"/>
            <a:ext cx="7348653" cy="1169402"/>
          </a:xfrm>
        </p:spPr>
        <p:txBody>
          <a:bodyPr>
            <a:normAutofit lnSpcReduction="10000"/>
          </a:bodyPr>
          <a:lstStyle/>
          <a:p>
            <a:r>
              <a:rPr lang="es-CL" dirty="0" smtClean="0">
                <a:solidFill>
                  <a:schemeClr val="bg1"/>
                </a:solidFill>
              </a:rPr>
              <a:t>Gráficamente, existen varias representaciones de distribuciones de frecuencias. Considerando el caso de los alumnos del taller de música, es posible representar la información como: </a:t>
            </a:r>
            <a:endParaRPr lang="es-CL" dirty="0">
              <a:solidFill>
                <a:schemeClr val="bg1"/>
              </a:solidFill>
            </a:endParaRPr>
          </a:p>
        </p:txBody>
      </p:sp>
      <p:pic>
        <p:nvPicPr>
          <p:cNvPr id="4" name="Imagen 3"/>
          <p:cNvPicPr>
            <a:picLocks noChangeAspect="1"/>
          </p:cNvPicPr>
          <p:nvPr/>
        </p:nvPicPr>
        <p:blipFill>
          <a:blip r:embed="rId2"/>
          <a:stretch>
            <a:fillRect/>
          </a:stretch>
        </p:blipFill>
        <p:spPr>
          <a:xfrm>
            <a:off x="6783416" y="2346055"/>
            <a:ext cx="4524234" cy="3699146"/>
          </a:xfrm>
          <a:prstGeom prst="rect">
            <a:avLst/>
          </a:prstGeom>
        </p:spPr>
      </p:pic>
      <p:pic>
        <p:nvPicPr>
          <p:cNvPr id="5" name="Imagen 4"/>
          <p:cNvPicPr>
            <a:picLocks noChangeAspect="1"/>
          </p:cNvPicPr>
          <p:nvPr/>
        </p:nvPicPr>
        <p:blipFill>
          <a:blip r:embed="rId3"/>
          <a:stretch>
            <a:fillRect/>
          </a:stretch>
        </p:blipFill>
        <p:spPr>
          <a:xfrm>
            <a:off x="971582" y="2346055"/>
            <a:ext cx="4286250" cy="2438400"/>
          </a:xfrm>
          <a:prstGeom prst="rect">
            <a:avLst/>
          </a:prstGeom>
        </p:spPr>
      </p:pic>
    </p:spTree>
    <p:extLst>
      <p:ext uri="{BB962C8B-B14F-4D97-AF65-F5344CB8AC3E}">
        <p14:creationId xmlns:p14="http://schemas.microsoft.com/office/powerpoint/2010/main" val="860893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971582" y="2346055"/>
            <a:ext cx="4286250" cy="2438400"/>
          </a:xfrm>
          <a:prstGeom prst="rect">
            <a:avLst/>
          </a:prstGeom>
        </p:spPr>
      </p:pic>
      <p:pic>
        <p:nvPicPr>
          <p:cNvPr id="5" name="Imagen 4"/>
          <p:cNvPicPr>
            <a:picLocks noChangeAspect="1"/>
          </p:cNvPicPr>
          <p:nvPr/>
        </p:nvPicPr>
        <p:blipFill>
          <a:blip r:embed="rId3"/>
          <a:stretch>
            <a:fillRect/>
          </a:stretch>
        </p:blipFill>
        <p:spPr>
          <a:xfrm>
            <a:off x="6705600" y="2309812"/>
            <a:ext cx="3657600" cy="3609975"/>
          </a:xfrm>
          <a:prstGeom prst="rect">
            <a:avLst/>
          </a:prstGeom>
        </p:spPr>
      </p:pic>
    </p:spTree>
    <p:extLst>
      <p:ext uri="{BB962C8B-B14F-4D97-AF65-F5344CB8AC3E}">
        <p14:creationId xmlns:p14="http://schemas.microsoft.com/office/powerpoint/2010/main" val="177316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971582" y="2346055"/>
            <a:ext cx="4286250" cy="2438400"/>
          </a:xfrm>
          <a:prstGeom prst="rect">
            <a:avLst/>
          </a:prstGeom>
        </p:spPr>
      </p:pic>
      <p:pic>
        <p:nvPicPr>
          <p:cNvPr id="5" name="Imagen 4"/>
          <p:cNvPicPr>
            <a:picLocks noChangeAspect="1"/>
          </p:cNvPicPr>
          <p:nvPr/>
        </p:nvPicPr>
        <p:blipFill>
          <a:blip r:embed="rId3"/>
          <a:stretch>
            <a:fillRect/>
          </a:stretch>
        </p:blipFill>
        <p:spPr>
          <a:xfrm>
            <a:off x="5799137" y="1681162"/>
            <a:ext cx="6029325" cy="4867275"/>
          </a:xfrm>
          <a:prstGeom prst="rect">
            <a:avLst/>
          </a:prstGeom>
        </p:spPr>
      </p:pic>
    </p:spTree>
    <p:extLst>
      <p:ext uri="{BB962C8B-B14F-4D97-AF65-F5344CB8AC3E}">
        <p14:creationId xmlns:p14="http://schemas.microsoft.com/office/powerpoint/2010/main" val="2550899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Medidas de tendencia central en tablas y gráficos </a:t>
            </a:r>
            <a:endParaRPr lang="es-CL" dirty="0"/>
          </a:p>
        </p:txBody>
      </p:sp>
      <p:sp>
        <p:nvSpPr>
          <p:cNvPr id="3" name="Marcador de contenido 2"/>
          <p:cNvSpPr>
            <a:spLocks noGrp="1"/>
          </p:cNvSpPr>
          <p:nvPr>
            <p:ph idx="1"/>
          </p:nvPr>
        </p:nvSpPr>
        <p:spPr>
          <a:xfrm>
            <a:off x="816553" y="1921528"/>
            <a:ext cx="9784080" cy="4206240"/>
          </a:xfrm>
        </p:spPr>
        <p:txBody>
          <a:bodyPr/>
          <a:lstStyle/>
          <a:p>
            <a:r>
              <a:rPr lang="es-CL" b="1" u="sng" dirty="0" smtClean="0">
                <a:solidFill>
                  <a:schemeClr val="bg1"/>
                </a:solidFill>
              </a:rPr>
              <a:t>Las medidas de tendencia central </a:t>
            </a:r>
            <a:r>
              <a:rPr lang="es-CL" dirty="0" smtClean="0">
                <a:solidFill>
                  <a:schemeClr val="bg1"/>
                </a:solidFill>
              </a:rPr>
              <a:t>son parámetros estadísticos que pretenden resumir toda la muestra en un solo valor, dependiendo de algún criterio. Corresponden a la moda, la mediana y el promedio ( o media aritmética). </a:t>
            </a:r>
          </a:p>
          <a:p>
            <a:r>
              <a:rPr lang="es-CL" b="1" u="sng" dirty="0" smtClean="0">
                <a:solidFill>
                  <a:schemeClr val="bg1"/>
                </a:solidFill>
              </a:rPr>
              <a:t>La moda  </a:t>
            </a:r>
            <a:r>
              <a:rPr lang="es-CL" dirty="0" smtClean="0">
                <a:solidFill>
                  <a:schemeClr val="bg1"/>
                </a:solidFill>
              </a:rPr>
              <a:t>corresponde al valor que más se repite dentro de la muestra, es decir, el que tiene la mayor frecuencia. Si dos o más valores tienen la mayor frecuencia, entonces todos ellos son la moda (muestra bimodal, </a:t>
            </a:r>
            <a:r>
              <a:rPr lang="es-CL" dirty="0" err="1" smtClean="0">
                <a:solidFill>
                  <a:schemeClr val="bg1"/>
                </a:solidFill>
              </a:rPr>
              <a:t>multimodal,etc</a:t>
            </a:r>
            <a:r>
              <a:rPr lang="es-CL" dirty="0" smtClean="0">
                <a:solidFill>
                  <a:schemeClr val="bg1"/>
                </a:solidFill>
              </a:rPr>
              <a:t>.), pero si todos los valores tienen igual frecuencia, entonces la muestra no tiene moda (</a:t>
            </a:r>
            <a:r>
              <a:rPr lang="es-CL" dirty="0" err="1" smtClean="0">
                <a:solidFill>
                  <a:schemeClr val="bg1"/>
                </a:solidFill>
              </a:rPr>
              <a:t>amodal</a:t>
            </a:r>
            <a:r>
              <a:rPr lang="es-CL" dirty="0" smtClean="0">
                <a:solidFill>
                  <a:schemeClr val="bg1"/>
                </a:solidFill>
              </a:rPr>
              <a:t>). </a:t>
            </a:r>
            <a:endParaRPr lang="es-CL" dirty="0">
              <a:solidFill>
                <a:schemeClr val="bg1"/>
              </a:solidFill>
            </a:endParaRPr>
          </a:p>
        </p:txBody>
      </p:sp>
      <p:pic>
        <p:nvPicPr>
          <p:cNvPr id="4" name="Imagen 3"/>
          <p:cNvPicPr>
            <a:picLocks noChangeAspect="1"/>
          </p:cNvPicPr>
          <p:nvPr/>
        </p:nvPicPr>
        <p:blipFill>
          <a:blip r:embed="rId2"/>
          <a:stretch>
            <a:fillRect/>
          </a:stretch>
        </p:blipFill>
        <p:spPr>
          <a:xfrm>
            <a:off x="3008313" y="4443928"/>
            <a:ext cx="6821488" cy="2191822"/>
          </a:xfrm>
          <a:prstGeom prst="rect">
            <a:avLst/>
          </a:prstGeom>
        </p:spPr>
      </p:pic>
    </p:spTree>
    <p:extLst>
      <p:ext uri="{BB962C8B-B14F-4D97-AF65-F5344CB8AC3E}">
        <p14:creationId xmlns:p14="http://schemas.microsoft.com/office/powerpoint/2010/main" val="39043467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 bandas">
  <a:themeElements>
    <a:clrScheme name="Con banda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Con banda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 banda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TM03090430[[fn=Con bandas]]</Template>
  <TotalTime>323</TotalTime>
  <Words>611</Words>
  <Application>Microsoft Office PowerPoint</Application>
  <PresentationFormat>Panorámica</PresentationFormat>
  <Paragraphs>28</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Corbel</vt:lpstr>
      <vt:lpstr>Wingdings</vt:lpstr>
      <vt:lpstr>Con bandas</vt:lpstr>
      <vt:lpstr>Unidad 1 :Toma de decisiones en situaciones de incerteza</vt:lpstr>
      <vt:lpstr>Objetivo: </vt:lpstr>
      <vt:lpstr>Interpretación de tablas de frecuencia </vt:lpstr>
      <vt:lpstr>Presentación de PowerPoint</vt:lpstr>
      <vt:lpstr>Presentación de PowerPoint</vt:lpstr>
      <vt:lpstr>GRÁFICOS </vt:lpstr>
      <vt:lpstr>Presentación de PowerPoint</vt:lpstr>
      <vt:lpstr>Presentación de PowerPoint</vt:lpstr>
      <vt:lpstr>Medidas de tendencia central en tablas y gráficos </vt:lpstr>
      <vt:lpstr>Presentación de PowerPoint</vt:lpstr>
      <vt:lpstr>Presentación de PowerPoint</vt:lpstr>
      <vt:lpstr>Presentación de PowerPoint</vt:lpstr>
      <vt:lpstr>DATOS AGRUPADOS </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Preuniversitario Matemáticas</dc:title>
  <dc:creator>DV</dc:creator>
  <cp:lastModifiedBy>DV</cp:lastModifiedBy>
  <cp:revision>33</cp:revision>
  <dcterms:created xsi:type="dcterms:W3CDTF">2019-11-21T21:28:06Z</dcterms:created>
  <dcterms:modified xsi:type="dcterms:W3CDTF">2020-03-19T15:40:20Z</dcterms:modified>
</cp:coreProperties>
</file>