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media1.gif" ContentType="video/unknown"/>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media2.gif" ContentType="video/unknown"/>
  <Override PartName="/ppt/media/media3.gif" ContentType="video/unknown"/>
  <Override PartName="/ppt/media/media4.gif" ContentType="video/unknown"/>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56" r:id="rId2"/>
    <p:sldId id="257" r:id="rId3"/>
    <p:sldId id="261" r:id="rId4"/>
    <p:sldId id="258" r:id="rId5"/>
    <p:sldId id="259" r:id="rId6"/>
    <p:sldId id="330" r:id="rId7"/>
    <p:sldId id="331" r:id="rId8"/>
    <p:sldId id="273" r:id="rId9"/>
    <p:sldId id="270" r:id="rId10"/>
    <p:sldId id="274" r:id="rId11"/>
    <p:sldId id="332" r:id="rId12"/>
    <p:sldId id="271" r:id="rId13"/>
    <p:sldId id="333" r:id="rId14"/>
    <p:sldId id="269" r:id="rId15"/>
    <p:sldId id="268" r:id="rId16"/>
    <p:sldId id="334" r:id="rId17"/>
    <p:sldId id="316" r:id="rId18"/>
    <p:sldId id="320" r:id="rId19"/>
    <p:sldId id="321" r:id="rId20"/>
    <p:sldId id="322" r:id="rId21"/>
    <p:sldId id="323" r:id="rId22"/>
    <p:sldId id="319" r:id="rId23"/>
    <p:sldId id="317" r:id="rId24"/>
    <p:sldId id="325" r:id="rId25"/>
    <p:sldId id="318" r:id="rId26"/>
    <p:sldId id="350" r:id="rId27"/>
    <p:sldId id="324" r:id="rId28"/>
    <p:sldId id="326"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580" autoAdjust="0"/>
  </p:normalViewPr>
  <p:slideViewPr>
    <p:cSldViewPr>
      <p:cViewPr>
        <p:scale>
          <a:sx n="73" d="100"/>
          <a:sy n="73" d="100"/>
        </p:scale>
        <p:origin x="-112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5609E-A5E6-4C22-A592-42CC6049D5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L"/>
        </a:p>
      </dgm:t>
    </dgm:pt>
    <dgm:pt modelId="{E6351880-3565-43B3-BE10-2F66D0DE9A30}">
      <dgm:prSet custT="1"/>
      <dgm:spPr>
        <a:solidFill>
          <a:srgbClr val="FF0000"/>
        </a:solidFill>
      </dgm:spPr>
      <dgm:t>
        <a:bodyPr/>
        <a:lstStyle/>
        <a:p>
          <a:pPr rtl="0"/>
          <a:r>
            <a:rPr lang="es-ES" sz="2800" b="1" dirty="0" smtClean="0">
              <a:latin typeface="+mj-lt"/>
            </a:rPr>
            <a:t>Rotación : 24 Hrs. Alrededor de su eje</a:t>
          </a:r>
          <a:endParaRPr lang="es-CL" sz="2800" dirty="0">
            <a:latin typeface="+mj-lt"/>
          </a:endParaRPr>
        </a:p>
      </dgm:t>
    </dgm:pt>
    <dgm:pt modelId="{7BE23171-C6CD-4B18-A7BB-20C553E17725}" type="parTrans" cxnId="{985BE69B-EE9F-48FC-8ED3-E77EF8C6C1D1}">
      <dgm:prSet/>
      <dgm:spPr/>
      <dgm:t>
        <a:bodyPr/>
        <a:lstStyle/>
        <a:p>
          <a:endParaRPr lang="es-CL"/>
        </a:p>
      </dgm:t>
    </dgm:pt>
    <dgm:pt modelId="{C56EE360-BF4F-4208-9CCA-A466568260B2}" type="sibTrans" cxnId="{985BE69B-EE9F-48FC-8ED3-E77EF8C6C1D1}">
      <dgm:prSet/>
      <dgm:spPr/>
      <dgm:t>
        <a:bodyPr/>
        <a:lstStyle/>
        <a:p>
          <a:endParaRPr lang="es-CL"/>
        </a:p>
      </dgm:t>
    </dgm:pt>
    <dgm:pt modelId="{296E3FD7-6202-4A38-BC05-058BD52D9B22}" type="pres">
      <dgm:prSet presAssocID="{9915609E-A5E6-4C22-A592-42CC6049D57B}" presName="linear" presStyleCnt="0">
        <dgm:presLayoutVars>
          <dgm:animLvl val="lvl"/>
          <dgm:resizeHandles val="exact"/>
        </dgm:presLayoutVars>
      </dgm:prSet>
      <dgm:spPr/>
      <dgm:t>
        <a:bodyPr/>
        <a:lstStyle/>
        <a:p>
          <a:endParaRPr lang="es-CL"/>
        </a:p>
      </dgm:t>
    </dgm:pt>
    <dgm:pt modelId="{281D8BF1-6DC9-4FB8-8C6F-0DCC0828E56F}" type="pres">
      <dgm:prSet presAssocID="{E6351880-3565-43B3-BE10-2F66D0DE9A30}" presName="parentText" presStyleLbl="node1" presStyleIdx="0" presStyleCnt="1" custLinFactNeighborX="-497" custLinFactNeighborY="12614">
        <dgm:presLayoutVars>
          <dgm:chMax val="0"/>
          <dgm:bulletEnabled val="1"/>
        </dgm:presLayoutVars>
      </dgm:prSet>
      <dgm:spPr/>
      <dgm:t>
        <a:bodyPr/>
        <a:lstStyle/>
        <a:p>
          <a:endParaRPr lang="es-CL"/>
        </a:p>
      </dgm:t>
    </dgm:pt>
  </dgm:ptLst>
  <dgm:cxnLst>
    <dgm:cxn modelId="{985BE69B-EE9F-48FC-8ED3-E77EF8C6C1D1}" srcId="{9915609E-A5E6-4C22-A592-42CC6049D57B}" destId="{E6351880-3565-43B3-BE10-2F66D0DE9A30}" srcOrd="0" destOrd="0" parTransId="{7BE23171-C6CD-4B18-A7BB-20C553E17725}" sibTransId="{C56EE360-BF4F-4208-9CCA-A466568260B2}"/>
    <dgm:cxn modelId="{AAC6FFF3-D2D5-44DA-84F4-71B144490003}" type="presOf" srcId="{9915609E-A5E6-4C22-A592-42CC6049D57B}" destId="{296E3FD7-6202-4A38-BC05-058BD52D9B22}" srcOrd="0" destOrd="0" presId="urn:microsoft.com/office/officeart/2005/8/layout/vList2"/>
    <dgm:cxn modelId="{C459E272-FE8A-4D86-84F7-4484B28E60B5}" type="presOf" srcId="{E6351880-3565-43B3-BE10-2F66D0DE9A30}" destId="{281D8BF1-6DC9-4FB8-8C6F-0DCC0828E56F}" srcOrd="0" destOrd="0" presId="urn:microsoft.com/office/officeart/2005/8/layout/vList2"/>
    <dgm:cxn modelId="{858A3387-E2F0-4DC4-8528-09B0611710B0}" type="presParOf" srcId="{296E3FD7-6202-4A38-BC05-058BD52D9B22}" destId="{281D8BF1-6DC9-4FB8-8C6F-0DCC0828E56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D8BF1-6DC9-4FB8-8C6F-0DCC0828E56F}">
      <dsp:nvSpPr>
        <dsp:cNvPr id="0" name=""/>
        <dsp:cNvSpPr/>
      </dsp:nvSpPr>
      <dsp:spPr>
        <a:xfrm>
          <a:off x="0" y="402388"/>
          <a:ext cx="5773249" cy="1216800"/>
        </a:xfrm>
        <a:prstGeom prst="roundRect">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dirty="0" smtClean="0">
              <a:latin typeface="+mj-lt"/>
            </a:rPr>
            <a:t>Rotación : 24 Hrs. Alrededor de su eje</a:t>
          </a:r>
          <a:endParaRPr lang="es-CL" sz="2800" kern="1200" dirty="0">
            <a:latin typeface="+mj-lt"/>
          </a:endParaRPr>
        </a:p>
      </dsp:txBody>
      <dsp:txXfrm>
        <a:off x="59399" y="461787"/>
        <a:ext cx="5654451"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4160C-D3DF-4881-A689-8630236F9256}" type="datetimeFigureOut">
              <a:rPr lang="es-CL" smtClean="0"/>
              <a:t>18-03-2020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AA3393-4DC7-4D80-8449-033D69ED23E3}" type="slidenum">
              <a:rPr lang="es-CL" smtClean="0"/>
              <a:t>‹Nº›</a:t>
            </a:fld>
            <a:endParaRPr lang="es-CL"/>
          </a:p>
        </p:txBody>
      </p:sp>
    </p:spTree>
    <p:extLst>
      <p:ext uri="{BB962C8B-B14F-4D97-AF65-F5344CB8AC3E}">
        <p14:creationId xmlns:p14="http://schemas.microsoft.com/office/powerpoint/2010/main" val="1374836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4AA3393-4DC7-4D80-8449-033D69ED23E3}" type="slidenum">
              <a:rPr lang="es-CL" smtClean="0"/>
              <a:t>26</a:t>
            </a:fld>
            <a:endParaRPr lang="es-CL"/>
          </a:p>
        </p:txBody>
      </p:sp>
    </p:spTree>
    <p:extLst>
      <p:ext uri="{BB962C8B-B14F-4D97-AF65-F5344CB8AC3E}">
        <p14:creationId xmlns:p14="http://schemas.microsoft.com/office/powerpoint/2010/main" val="916614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A847CFC-816F-41D0-AAC0-9BF4FEBC753E}" type="datetimeFigureOut">
              <a:rPr lang="es-ES" smtClean="0"/>
              <a:pPr/>
              <a:t>18/03/2020</a:t>
            </a:fld>
            <a:endParaRPr lang="es-E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E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132FADFE-3B8F-471C-ABF0-DBC7717ECBBC}"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1.xml"/><Relationship Id="rId7" Type="http://schemas.openxmlformats.org/officeDocument/2006/relationships/diagramColors" Target="../diagrams/colors1.xml"/><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gif"/><Relationship Id="rId1" Type="http://schemas.microsoft.com/office/2007/relationships/media" Target="../media/media2.gif"/><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media" Target="../media/media4.gif"/><Relationship Id="rId7" Type="http://schemas.openxmlformats.org/officeDocument/2006/relationships/image" Target="../media/image30.png"/><Relationship Id="rId2" Type="http://schemas.openxmlformats.org/officeDocument/2006/relationships/video" Target="../media/media3.gif"/><Relationship Id="rId1" Type="http://schemas.microsoft.com/office/2007/relationships/media" Target="../media/media3.gif"/><Relationship Id="rId6" Type="http://schemas.openxmlformats.org/officeDocument/2006/relationships/image" Target="../media/image29.png"/><Relationship Id="rId5" Type="http://schemas.openxmlformats.org/officeDocument/2006/relationships/slideLayout" Target="../slideLayouts/slideLayout1.xml"/><Relationship Id="rId4" Type="http://schemas.openxmlformats.org/officeDocument/2006/relationships/video" Target="../media/media4.gi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C:\Users\esteban\Documents\ALMACEN\tesis_USACH\Fases_Sistema.swf" TargetMode="Externa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261" y="188640"/>
            <a:ext cx="9144000" cy="2151084"/>
          </a:xfrm>
        </p:spPr>
        <p:txBody>
          <a:bodyPr>
            <a:noAutofit/>
          </a:bodyPr>
          <a:lstStyle/>
          <a:p>
            <a:r>
              <a:rPr lang="es-ES" sz="6600" dirty="0" smtClean="0">
                <a:solidFill>
                  <a:srgbClr val="FFFF00"/>
                </a:solidFill>
              </a:rPr>
              <a:t>ORIGEN Y EVOLUCIÓN DEL SISTEMA SOLAR</a:t>
            </a:r>
            <a:endParaRPr lang="es-ES" sz="6600" dirty="0">
              <a:solidFill>
                <a:srgbClr val="FFFF00"/>
              </a:solidFill>
            </a:endParaRPr>
          </a:p>
        </p:txBody>
      </p:sp>
      <p:pic>
        <p:nvPicPr>
          <p:cNvPr id="6146" name="Picture 2" descr="http://1.bp.blogspot.com/-jObHRXwNsds/UIR8Nf9XEmI/AAAAAAAAAUk/2fQ8SDPTMfs/s1600/Kepler-gif-animado.gif"/>
          <p:cNvPicPr>
            <a:picLocks noChangeAspect="1" noChangeArrowheads="1" noCrop="1"/>
          </p:cNvPicPr>
          <p:nvPr/>
        </p:nvPicPr>
        <p:blipFill>
          <a:blip r:embed="rId2" cstate="print"/>
          <a:srcRect/>
          <a:stretch>
            <a:fillRect/>
          </a:stretch>
        </p:blipFill>
        <p:spPr bwMode="auto">
          <a:xfrm>
            <a:off x="971600" y="2420889"/>
            <a:ext cx="7272808" cy="35283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002385" y="1700808"/>
            <a:ext cx="5076056" cy="4824536"/>
          </a:xfrm>
        </p:spPr>
        <p:txBody>
          <a:bodyPr>
            <a:normAutofit fontScale="92500" lnSpcReduction="10000"/>
          </a:bodyPr>
          <a:lstStyle/>
          <a:p>
            <a:r>
              <a:rPr lang="es-CL" sz="4000" dirty="0" smtClean="0">
                <a:solidFill>
                  <a:srgbClr val="FFFF00"/>
                </a:solidFill>
              </a:rPr>
              <a:t>El astrónomo polaco Nicolás Copérnico </a:t>
            </a:r>
          </a:p>
          <a:p>
            <a:r>
              <a:rPr lang="es-CL" sz="4000" dirty="0" smtClean="0">
                <a:solidFill>
                  <a:srgbClr val="FFFF00"/>
                </a:solidFill>
              </a:rPr>
              <a:t>(1473 - 1543) </a:t>
            </a:r>
          </a:p>
          <a:p>
            <a:r>
              <a:rPr lang="es-CL" sz="4000" dirty="0" smtClean="0">
                <a:solidFill>
                  <a:srgbClr val="FFFF00"/>
                </a:solidFill>
              </a:rPr>
              <a:t>retomó las ideas de Aristarco de Samos y postuló en su primer libro llamado </a:t>
            </a:r>
            <a:r>
              <a:rPr lang="es-CL" sz="4000" i="1" dirty="0" smtClean="0">
                <a:solidFill>
                  <a:srgbClr val="FFFF00"/>
                </a:solidFill>
              </a:rPr>
              <a:t>De revolutionibus </a:t>
            </a:r>
            <a:r>
              <a:rPr lang="es-CL" sz="4000" i="1" dirty="0" err="1" smtClean="0">
                <a:solidFill>
                  <a:srgbClr val="FFFF00"/>
                </a:solidFill>
              </a:rPr>
              <a:t>orbium</a:t>
            </a:r>
            <a:r>
              <a:rPr lang="es-CL" sz="4000" i="1" dirty="0" smtClean="0">
                <a:solidFill>
                  <a:srgbClr val="FFFF00"/>
                </a:solidFill>
              </a:rPr>
              <a:t> </a:t>
            </a:r>
            <a:r>
              <a:rPr lang="es-CL" sz="4000" i="1" dirty="0" err="1" smtClean="0">
                <a:solidFill>
                  <a:srgbClr val="FFFF00"/>
                </a:solidFill>
              </a:rPr>
              <a:t>coelestium</a:t>
            </a:r>
            <a:endParaRPr lang="es-CL" sz="4000" i="1" dirty="0" smtClean="0">
              <a:solidFill>
                <a:srgbClr val="FFFF00"/>
              </a:solidFill>
            </a:endParaRPr>
          </a:p>
        </p:txBody>
      </p:sp>
      <p:sp>
        <p:nvSpPr>
          <p:cNvPr id="2" name="1 Título"/>
          <p:cNvSpPr>
            <a:spLocks noGrp="1"/>
          </p:cNvSpPr>
          <p:nvPr>
            <p:ph type="ctrTitle"/>
          </p:nvPr>
        </p:nvSpPr>
        <p:spPr>
          <a:xfrm>
            <a:off x="446424" y="404664"/>
            <a:ext cx="8136904" cy="936104"/>
          </a:xfrm>
        </p:spPr>
        <p:txBody>
          <a:bodyPr>
            <a:normAutofit/>
          </a:bodyPr>
          <a:lstStyle/>
          <a:p>
            <a:r>
              <a:rPr lang="es-CL" sz="4800" u="sng" dirty="0" smtClean="0">
                <a:solidFill>
                  <a:srgbClr val="FFFF00"/>
                </a:solidFill>
              </a:rPr>
              <a:t>Modelo Heliocéntrico</a:t>
            </a:r>
            <a:endParaRPr lang="es-ES" sz="4800" u="sng" dirty="0">
              <a:solidFill>
                <a:srgbClr val="FFFF00"/>
              </a:solidFill>
            </a:endParaRPr>
          </a:p>
        </p:txBody>
      </p:sp>
      <p:sp>
        <p:nvSpPr>
          <p:cNvPr id="2050" name="AutoShape 2" descr="data:image/jpeg;base64,/9j/4AAQSkZJRgABAQAAAQABAAD/2wCEAAkGBxQTEhUUExQUFBQXGBoaGBcXGBcXFxcYGBgYFxgYFxcYHCggGBolHBgYITEhJSkrLi4uGB8zODMsNygtLisBCgoKDg0OGxAQGywkICQsKy4sLDQsLCwsLCwsLCwsLCwvLCwsLCwsLCwvLDQsLCwsLCwsLCwsLCwsLCwsLCwsLP/AABEIAN8A4gMBIgACEQEDEQH/xAAcAAEAAQUBAQAAAAAAAAAAAAAABgIDBAUHCAH/xABDEAABAwIDBAcFBgUCBQUAAAABAAIDBBEFITEGEkFRBxMiYXGBoTJSkbHRI0JicsHwFDNTsuGC8QgVkqLCJDRDY3P/xAAaAQEAAgMBAAAAAAAAAAAAAAAAAQQCAwUG/8QAKxEAAgIBBAEEAQQCAwAAAAAAAAECAxEEEiExUQUTIkGRMmFx8KHBFIGx/9oADAMBAAIRAxEAPwDuKIiAIiIAiIgCIiAIiIAiIgCommaxpc4hrQLkk2AHMk6KM7cbc02Gx3lO/K4fZwtPbf3n3W/iPqvOO2u3lViT/tnbsIN2Qt9hvIn33d59EJSO5bQdMeHU5LY3PqXjK0Tezf8A/R1gfEXUHr+nyck9TSRMHDfe559A0Ljt0UZJwdUj6da7jDTHyeP/ACWZRdPdSHfa0sL28mvcw/Eh3yXHyEQnB6Jwjp0opCBPFNTnicpWjzb2j/0qfYJtTR1f/t6iKU+6HWd5tNnD4Lx4WZKljiCCMiDkRkQRxB4KSMHt1F5s2D6W6qle2Oqc6op9DvZysGl2u1d4FehsIxSKpibNA8PjeLhw+RHAjkhjgzUREAREQBERAEREAREQBERAEREAREQBERAFHdu9qY8OpHzvsXezEz35CDujwyuTyCkS8y9N21P8XXGJhvDTXYOTpL/aO78wGj8p5oSkQbGMUlqZnzTPL5Hm7ifkOQHALCSy+rEyPgCuBU2X0NvkpB9K+NVRCpaLqAVWyVBGauMC+FhupAYM1POjHbd2HTWeSaaQ/aN13T/UaOY4jioGGrKi0UkM9mwTNe0OaQ5rgCCNCDmCFcXJ+gTaXrIH0ch7cPajvxicdB+U+hC6whiEREAREQBERAEREAREQBERAEREARFTI6wJ5AlAcY6V+lGSKWSioyGub2ZZtXBxGbI+RF83cCuFyXvc596yK+pMksjybl73uJ5lzib+qqpKZ8rg1jd4k+Q+ihtGaT6Rh2VTQty3Z6Qv3QMh7TzcNHOxOtrLJw/Z2SUucGlkDBcyOBAIHu8yVrdsEuzaqZt4wR0BS3YzZN9RHLNo1gIHebXVOC7GVFTJ2Iy2IHV2WWWYGpNl3jAcDbBA2NoA7IvbvVLWaxVxxB8m+mnD3TPM1XHuuc08ysWy6B0mbLugmc9o7DtMvmufuurlVisgpI0WwcJYKgVXvKyCqrraai6XITayRjTvVyentqRfuN0yMGfgGOy0dQyogID2Hjo4HJzXc2kL0PsZ0p0laWxuPUVDsgx/suP4H6HwOa8yFyB9rEGxByI1B4W5JkxaPbCKL9G20BrsPhmd/MsWSfnYd0nzsHealCkgIiIAiIgCIiAIiIAiIgCIsfEK1kMT5ZDZkbS5x5BoufkgL91x7pn6QZIHmipXBriz7Z1ruG/o1p4HdzJ7woXtF0uV9RLenkNPGCSxkbWl26NC8uBueYGXcoDiOJyzyvlmeXyvN3uOpNrcMhll5KMmaWDFtwXYOjjB4mRtdIWhzxxIv4LkEXtC/MfNdQwzZuSeJrmyFoAFhdUtb+hJvBe0Mfk3g6zT4HDa4Y05XzF81fnom7u6RlpYKDYHX1VE4MnJlhP3s95vjzCnMGIslZvMdcErg2Jr7LUo2J5K6SlaPZHH6LL0+NlivqQxm8fG6hGN7Xvb/KcAd42FiSeGixhBzfBCrlPL+iY47g8VSwskAN9O481wbbbYaWlLnsG/Fc5i+Weil8VViswDhIGC2lrL6H18d+t+0blcHO445K/RKdL4kn+2Q6FJYl/4cZc0hLrpuKbMRVAL2Dq3ngBlfK+XBQHFcNdC6xXXqvjZ12ULtPOvl9GIw6Kt77q01XGNJ4Zc/wDK3GgpKqY0lfZact1yP79Fb3rIQTDYTpCqcMuxgbLC47zo35Z8Sxw9knwIy0XpDZDaaHEKds8NwDk5p9pjhq0/XiF4+cV1PoD2hZT1ckEr91tQ0BtzZvWMJ3ddCQ4jvsFJDR6JREUmIREQBERAEREAREQBca6dtuWNiNBA9rnv/nlpvuNFiI7g5OdxHLxWT027fyUoFHSv3JXt3pZB7TGHRrTwcdb8B4rz9Ibkm9753OvmeagySPjHkHLLwX1zrnkqbL4UJF12TZXGHRUDC1pLibF1r7rQPa/ychmVxxrbmwXovYPBeqo4RI3Pd3j/AKhoflZc71GUVBZ8l7RcNtkV23xuWkMQeesMjd/J7iQCXDK43HWtnkPab4jfdH1YJGl4FmPztycAOHC4Ondqtjj2AQTNa3ca4t9kFm8G3929w0dwCro6NtPk0AdWwBxAAu86izRkBkuXZbXKpKK5OhCMnnL76Ra28xExxMjae04gfFRfDKVrHPfKC9zSN1o1JOdvNWsTqX1VRfgxwy8Ct7DgPXG5c5jjmbAXLT7NjwHAhZLFcUm+zbGCS5+jO/56Imh0gp42nLOQkjjYuDdy9uF1n02LQTizXDeIyFw4EcwQbELX7U7Nz1NM2LrWx7pIu0PAc0t3S1zQPkeC0WyuxppntDi42ub5tub8G8BbnmVi4UuGc8+DRFuUuuPOTbzUlnGwy7vNc96RqAMa11gCXEacLLtJoG2FhmoP0tYXekDh9x1z55LLSWtWxIvnGdbSOLNo3EXGfh4E/IFGOIFuB1HA+K+slt5eR/ea+SFehOM/2Er76km37srMq+k93gvhCkhlAVTXacLaEa3VGqqOuqEHp/of2wNfR7srr1EFmyH3mm/Vv14gWPeCp6vPP/D3UluISRjR9OS7xY9tv7ivQyyMAiIgCIiAIiIAiIgPJXSpKXYtWF2ZEpA8GtDW+gCii6T074CYMRMw9ipbvjue0Brx/af9S5tZQZl3rcrFWivtl8QG22UphJVwMdoXi/lmvUsDQGADQAD0XlHB6vqpo5PdeD65r0vhOIB7WubmHAHmuJ6qnuizoaWG6t4+mbSoc2NjnWzUWxOfq6d5JO87MniTqtxPNvuDCQBa+foovt20inuCL2trzuFzao5kkdGiO3vvswdm6LIvOZOZ55qZ4YOy2+o08OR7lznCCGsu6VwkIGQOVrf5Ut2NxszseHDOM7u9wOQIv3rdfCWXLwbLOYImcJLgPNWpaXO5tordNNu5LMdID36KusM5r3RlwfGx2+HzUb2yiZJC+N+hbbn3rf1VTYHh/hQLbHF91pFwttabmtpuohnMpdHFMYoTFI4ajhbksQFbDGanecTzK1i9PDOFk5NiSk8F14VG7+/il193lkYFsqkqohA1ATXohxU0+KU5yDZCYnX5SaeYcGr1OvI+wdNv4jSNz/nx/wDad79F64UoxYREUkBERAEREAREQEP6T9j/APmVGY22E8Z34SdN4asJ4Bwy8bHgvKtVTuje5j2lr2khzTkQQbEEcF7aXLeljoxFbeqpQG1QHbZo2YAZeEnfx0PNQSmecSUV6pp3Rucx7Sx7TZzXAhzSOBB0KtWQyKV3DouxEyUrQTm0FvwXEAun9CtcOskhOp7Q+R/RUPUYbqW/Bc0M9tmPKOoYxSb0W807sjR2XepB/CVzDFnVM7yxxLWtIGWd3G4y+BXS9oandY4eXotBHC0taQQ43JcBbs9k29SuNRZsWcHYri5Qw2RjZzZ9j3nf3t9ptvEk/BdPwrDo4IjHGMtSfvOdxcTxKiz4d2QuZaxzy58dO9bGhxq2p0/dypunKznIlThYibJ1VYnuQ4gciDkeS1NfU7lTG7IxyANdxFzofirOKuMbyOAF/iStKrzgzjGD7RfxfHNwa2zP6rmG0uMGV2ptyuszHcR33Fo5/VaaWiK62l08Ycy7KeqtytkOjSVjbjNYK2uIttktTddSPRyLFyVByFy+bqqc1ZGsoaVU0KmyAoGdT6CMEE9cZ3aUzd6345A5jfgN4+QXopcZ/wCG/c6us/q70V/yWfu/92+uzKUYBERSAiIgCIiAIiIAiIgIVt30bU2JWe4mGcCwlYBmOAe05OA+PeuD7ZdG1bQEucwywjSaMEtt+NurPPLvXq1fCEJyeIbKR9H+Jfw9dE8+y47p/wBVv8L0ljfR3h1VcyUrA4578d43X8WEX81CMb6EqVjJJYJp2FjHOaw7rgS0EgXsDqFhZDfFxf2bIWbZJm1xnCf4mNx617LAkbhHay0PMKK0mHwvY0Cpe3KzhkcxwBIuPNTbAWnqurkIL2XjeQci5h3CR3G11Yrdm6YuJ3Q024ZXvrfnqV5iM/bzB/R6Cu7DwQPEaYMcBHOb8yQLcOCy6TDZHubacO0uN0AkZXBIPJbiXYync64OfPRbfDMDZD7Butkr1t+L5/g2ysT7/wBmvqMMIDW33hYEE6gg5fJYO3tRuNDhkSA34/7KXuiuL+NlzjpFn7Qblr+lljpnvsSZqlP4t+CHUjd6Qk8x+i2la2zb8bforNNBZt7a/VYuJTXyC7H6pcFJ/GPJoq83K1jhotzV09hdYG4rkejm2dlgBHHKyuuarbvisjApJXwBVbi7N0ddD29u1GIDsmzmwC9zfTrCDkPw/HkhiSDoCwB8FJJUPBBqC3dH/wBce8Gu8y53oupqmOMNADQAALADIADQAcFUsiAiIgCIiAIiIAiIgCIiAIiIAvhC+ogIDjbOpq5GjISNbKPH2HAebQf9SvUkF83G6w+lyoEApai4uJDGRfMte3eyHGxYPitfhu0DXtuCvO+o0ONrklwzu6STspSj2iTPjA9Vg1DLWINv3yWJJigIyOisT4gOa56TLUKZrs2b6ndYCeXrzXKdo6wSTk3yCkm1G0AjgtcX01zXMZKwuvzK6mhol+ple+UYLabSrrhuhrdVcw+gcRvO1Pyy+qu7OYPvnfcCTwH6qTT0dhYBWbLVF7YmuFTkt0iC4vHr3LSFqkeND2j3/VaBjbhx5K9T+k52oXyMZ4z/AE5qY7MdFtfWWfuCCI/fmyJ72sHaPnZdJ6BaWA00h6tnXNeCXkAu3XDs293R2i6wtyKzyuCAbGdFNJQubK+9RO3R7xZrTzZHewPeblT9EUkBERAEREAREQBERAEREAREQBERAFHNttrIsPgdI/tPsdxnFx7+QvxWxxzG4aWMvmeG8m6uceTRqV5+6QcSkqniR+hdew0aGjsM8rk35rVZYotR+2W9PpnOMrGviv8AL/vZYp6yfE5n1NW8ua24Y3INZfOzRytxWVsHhX8TJMDI9ga7sWtYaa3zOoWRhUQioXG2ZY48NXW+hCvdDzwXSnL2j6kf4XP1Nj9ucl9YLdK2yX8Ml79lJWt7Mu932UfxjZyqGYcLf75Lp8brjzVqUAhceF0k8llaiT4keeMXw+VpPWE3v4qzhVFvPtY6rpG2WE7zrgBavZrCBvj4/v4Lqx1adWTF6fM8rolWC4YGRC+v6K1ibAL5KTCENbYch/lQLbTE+11EPaldlYfdbzK51W6y0sOyKi2yDYw/rJdyPnn5rHxJjY4+rGpI3vLhfzW9ko2Ukd3G8pzPd58bqKSb0rz3legrSx+yOLa8v+SY7BbRmiqIJb/ZvaGSjm0OIv4jX4r0gxwIBGYIuDzBXlOsi3Nxg+63PxU62D6UDS2pqsF0DeyyUC7oxwDgPab6+Kzqlkampp5/vR3RFj0NYyZgkie17HC4c03BWQtxUCIiAIiIAiIgCIiAIiIAiKN7V7XxUY3cpJiOzGDp3vP3R6lRKSisszrrlZJRgss3887WNLnuDWjUuIAHmVCNoOkiBgLKb7aTg6xEbe+59ryy71zrHMXmqnF80hd7rdGN/K3QeJzWqblbmqM9ZniJ3tP6MotO15/b6MjEqt80m/K90kjjmT46DkO5RyurTJM6MaNNh+vzW3c0nMHwWtpsODZesFyC4Eji03+XetVLWW5Pksa+M/bUYLC/0SbGpSyle3Qbgb42F+Weqx+i68YEtrxukLHH3XHdIv4g/FXNrm2hPIg8vDhzsozsXtk6ge5rmCWnkAEkZtrYDebca2yscisvadlMkvs5LsVdibPQ0cmh7lbLiBnrZaHAtqaGoaOoqWsP9OU2c3u7Rvl4lb2Rpdo5hHMG91xZUWReGjdGUW+GRjaI3Nv3xVrZ6DdzPx0yW2xOkHtPmhjbfVzh+pUIx/aWGMdVTTGomN/Y7MbeAJcDn4XW+uqc1tSLUr4RXZv9sNrWwjqYu1UP9kDPcB+87L4BaTB8PEDXTSkPmd2iTwusbZzZzq2mec70jrkaanO58Am0cj3BrGghttdL55knmrtdUK/jH/tlKTcufwiKYzUvqZj38sgLlZ2GYa2OxNsgfpe/FZdNDHA1xJu492XrqsOord67YwTla6sTm2tsejdpaFF77O/pGNG3rJXHh+8liT043jyupDhtPuMA46k9611RFx71jC35YRZu0vwTfb5Z92d2mqcPk3qd/YJ7Ubs2P8RwPeLFdq2N6S6Wtsx/2E/9N57JP4H2APhkVwaWG5WPLSi2atxsOVbps8o9covN2zPSRXUVml38RCP/AI5TmB+F9t4edwuwbIdI1HX2Y1xim/pSZE/ldo/yz7luTyUpQcSYoiKTAIiIAiIgC+FyxsSxCOCN0krwxjdSfkOZ7lxrbLb2WrvHDeKnORGj5B+I/db+H48lhOxQXJY0+mnc8R/JJNtukcMLoKMhz9HTatZ3R8HO79B3rnbXEkucS5ziSXHMk95Wvjjzsti1uXwXLvtcz1Og0kKVx35PjzqFSWKpzlkNb2VXzg6WMluJmSx6mE5ObkR6rMDVS5qhSaZMq1KOGa3F610tM4cWDP8ALncrn84z/fep/WMse512nzyUFxGPdfbll6rq6WWVweQ9Sp9uwxSq45SNCR4Ej5Ki6qa2+mqtHNLsbHPIGZPebqebNUkNK3rJrXt2Qdb63I5clpcGpBEN947R0HNbilpTI/fk4ZNHAAfMqpfYsY+jpaPSubTN7X7UulNo48hp4W7/AKLWymeQ9t9h8vis2OO3AK/Zc73MdI9HXoUlz/jg1UeFjU3JPEm6yIaQBZ5GStFqh2SZYWmrj0ihzMvJYTILhbAi6tRM+CRlhEW1qTRrn0+axZoVupWctVjzw5HwW6NjKFunWHgjkseiw5afMEXBvl3KRNpr27lh1NPZWoWHLt03GSY4Xj1Z1MX/AKib2GauPuhFawwfYx/kb/aF9Vnezme0d9REW0rBYOMYtFTROlmcGsb8SeDWji48lnLzZtfjM1TWv6yRzmNJDG/cYGvc3sjS5AGeqwnPasm6ir3ZqJsdrtpZK6XeddsTf5cd8m97uBcefDRaNgV0NzVbGgWXMnPPLPXU0RrSjFYR86uxv/ushjf3yVE4GRH7z/yrnGy0PktxSiyl4WRFovm7cKtqwZvSPv7svmS+XzVLmqDItVce806c/Cy5zi/8x374ldJ3OyeS5xjGUrx3/qr+ifLR5312K2xkYIK22B02ZkdoNPFa6kgL3ho4+g5qV01OHFsbcmty8TxJVyyaijiael2SSMuhi6xwe4Gw9kd3DzW7iYAqKaDdFleDFybLNzPYaXTqqP7l2MXyV1oy71bYqgtRcKiqCFUCqQgPhCpiOQVZ0K+sZp+9EMX2W5DYrHecirkzhf8AeaoLclsRWm85wWWDXTksOsjBWwEeXwVqWJbYy5KttbcMG9w6H7KP8jf7Qviy6Fn2bNfZb8gviuKRxnWsna0RYuJ1ghifKQSGNLrC1zbgL5K4cYg/TDtt/AU3VROtUzAhvNjPvPPLkO/wXEqOS7oncC23nkf1X3ahlbW1MlRLGd55yG+yzW6Na278gAB53PFXKDCZ+qb9nYscD7TNOOjlptWUWtNPZNM27Tr3K229xl8lnw4VLb2PVv1R2FS39j1b9VzNryeu9yLjnJgvGizDFmgwqYkdj1b9VshhclvZPxb9VhJNG2qcHnlfkwhkvl1mnDJfd9W/VUuwyX3PVv1Wva/BY9yHlfkwrqjezHJZUmGyj7h+Lfqqm4ZLb2PVv1UqL8GLthntfkxrZG65rjbgZ5OW8V1J2GS67mn4m/Vc5nwCoc9x6vVx+8zifzd6vaKLTbZwfXLVKMIxfkpwVm72+JyH1Utwmn3W34krEwrZ2a7bsyaPeZ9VJo8Kl9z1b9VGqk3wh6XTFLfJox2PV4Ko4XLf2PVv1V1uGS39jLxb9VS2vwd2NsPK/JZvZAVfOHy+56t+q+tw2Uj2fVv1Ta/Bk7YeV+SyckyV84bL7vq36qo4dL7vq36qNr8D3IeV+TAmfYGytsl7/wBnksupoZdNy9+9vd3rGNBMfuerfqtsYPHRTt1EU+GWib28VW6TJXYcMl9w8eLfqq5MNl0DPVv1UuL6MI2xx2jGvxWLU1QBIObvcaLn4DQd6v1FLM64a0tYMi4Fm+TbRgJsB3nyC0eIOqLbkMO406neZvOPNzi67j3lWKqG+znar1GMfjDknVBO7qo/syOw3Vw5DvRavDaSp6mO4N9xt+03XdHeviu+0jj/APKk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5" name="4 Imagen" descr="copernico.jpg"/>
          <p:cNvPicPr>
            <a:picLocks noChangeAspect="1"/>
          </p:cNvPicPr>
          <p:nvPr/>
        </p:nvPicPr>
        <p:blipFill>
          <a:blip r:embed="rId2" cstate="print"/>
          <a:stretch>
            <a:fillRect/>
          </a:stretch>
        </p:blipFill>
        <p:spPr>
          <a:xfrm>
            <a:off x="323528" y="1844824"/>
            <a:ext cx="3648836" cy="3600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067944" y="1700808"/>
            <a:ext cx="4896544" cy="4824536"/>
          </a:xfrm>
        </p:spPr>
        <p:txBody>
          <a:bodyPr>
            <a:normAutofit/>
          </a:bodyPr>
          <a:lstStyle/>
          <a:p>
            <a:r>
              <a:rPr lang="es-CL" sz="3600" dirty="0" smtClean="0">
                <a:solidFill>
                  <a:srgbClr val="FFFF00"/>
                </a:solidFill>
              </a:rPr>
              <a:t>Sobre las revoluciones de las esferas celestes</a:t>
            </a:r>
          </a:p>
          <a:p>
            <a:r>
              <a:rPr lang="es-CL" sz="3600" dirty="0" smtClean="0">
                <a:solidFill>
                  <a:srgbClr val="FFFF00"/>
                </a:solidFill>
              </a:rPr>
              <a:t>Donde el Sol ocupaba el centro del universo y que todos los planetas giraban en círculos alrededor de él</a:t>
            </a:r>
            <a:endParaRPr lang="es-ES" sz="3600" dirty="0">
              <a:solidFill>
                <a:srgbClr val="FFFF00"/>
              </a:solidFill>
            </a:endParaRPr>
          </a:p>
        </p:txBody>
      </p:sp>
      <p:sp>
        <p:nvSpPr>
          <p:cNvPr id="2" name="1 Título"/>
          <p:cNvSpPr>
            <a:spLocks noGrp="1"/>
          </p:cNvSpPr>
          <p:nvPr>
            <p:ph type="ctrTitle"/>
          </p:nvPr>
        </p:nvSpPr>
        <p:spPr>
          <a:xfrm>
            <a:off x="446424" y="404664"/>
            <a:ext cx="8136904" cy="936104"/>
          </a:xfrm>
        </p:spPr>
        <p:txBody>
          <a:bodyPr>
            <a:normAutofit/>
          </a:bodyPr>
          <a:lstStyle/>
          <a:p>
            <a:r>
              <a:rPr lang="es-CL" sz="4800" u="sng" dirty="0" smtClean="0">
                <a:solidFill>
                  <a:srgbClr val="FFFF00"/>
                </a:solidFill>
              </a:rPr>
              <a:t>Modelo Heliocéntrico</a:t>
            </a:r>
            <a:endParaRPr lang="es-ES" sz="4800" u="sng" dirty="0">
              <a:solidFill>
                <a:srgbClr val="FFFF00"/>
              </a:solidFill>
            </a:endParaRPr>
          </a:p>
        </p:txBody>
      </p:sp>
      <p:sp>
        <p:nvSpPr>
          <p:cNvPr id="2050" name="AutoShape 2" descr="data:image/jpeg;base64,/9j/4AAQSkZJRgABAQAAAQABAAD/2wCEAAkGBxQTEhUUExQUFBQXGBoaGBcXGBcXFxcYGBgYFxgYFxcYHCggGBolHBgYITEhJSkrLi4uGB8zODMsNygtLisBCgoKDg0OGxAQGywkICQsKy4sLDQsLCwsLCwsLCwsLCwvLCwsLCwsLCwvLDQsLCwsLCwsLCwsLCwsLCwsLCwsLP/AABEIAN8A4gMBIgACEQEDEQH/xAAcAAEAAQUBAQAAAAAAAAAAAAAABgIDBAUHCAH/xABDEAABAwIDBAcFBgUCBQUAAAABAAIDBBEFITEGEkFRBxMiYXGBoTJSkbHRI0JicsHwFDNTsuGC8QgVkqLCJDRDY3P/xAAaAQEAAgMBAAAAAAAAAAAAAAAAAQQCAwUG/8QAKxEAAgIBBAEEAQQCAwAAAAAAAAECAxEEEiExUQUTIkGRMmFx8KHBFIGx/9oADAMBAAIRAxEAPwDuKIiAIiIAiIgCIiAIiIAiIgCommaxpc4hrQLkk2AHMk6KM7cbc02Gx3lO/K4fZwtPbf3n3W/iPqvOO2u3lViT/tnbsIN2Qt9hvIn33d59EJSO5bQdMeHU5LY3PqXjK0Tezf8A/R1gfEXUHr+nyck9TSRMHDfe559A0Ljt0UZJwdUj6da7jDTHyeP/ACWZRdPdSHfa0sL28mvcw/Eh3yXHyEQnB6Jwjp0opCBPFNTnicpWjzb2j/0qfYJtTR1f/t6iKU+6HWd5tNnD4Lx4WZKljiCCMiDkRkQRxB4KSMHt1F5s2D6W6qle2Oqc6op9DvZysGl2u1d4FehsIxSKpibNA8PjeLhw+RHAjkhjgzUREAREQBERAEREAREQBERAEREAREQBERAFHdu9qY8OpHzvsXezEz35CDujwyuTyCkS8y9N21P8XXGJhvDTXYOTpL/aO78wGj8p5oSkQbGMUlqZnzTPL5Hm7ifkOQHALCSy+rEyPgCuBU2X0NvkpB9K+NVRCpaLqAVWyVBGauMC+FhupAYM1POjHbd2HTWeSaaQ/aN13T/UaOY4jioGGrKi0UkM9mwTNe0OaQ5rgCCNCDmCFcXJ+gTaXrIH0ch7cPajvxicdB+U+hC6whiEREAREQBERAEREAREQBERAEREARFTI6wJ5AlAcY6V+lGSKWSioyGub2ZZtXBxGbI+RF83cCuFyXvc596yK+pMksjybl73uJ5lzib+qqpKZ8rg1jd4k+Q+ihtGaT6Rh2VTQty3Z6Qv3QMh7TzcNHOxOtrLJw/Z2SUucGlkDBcyOBAIHu8yVrdsEuzaqZt4wR0BS3YzZN9RHLNo1gIHebXVOC7GVFTJ2Iy2IHV2WWWYGpNl3jAcDbBA2NoA7IvbvVLWaxVxxB8m+mnD3TPM1XHuuc08ysWy6B0mbLugmc9o7DtMvmufuurlVisgpI0WwcJYKgVXvKyCqrraai6XITayRjTvVyentqRfuN0yMGfgGOy0dQyogID2Hjo4HJzXc2kL0PsZ0p0laWxuPUVDsgx/suP4H6HwOa8yFyB9rEGxByI1B4W5JkxaPbCKL9G20BrsPhmd/MsWSfnYd0nzsHealCkgIiIAiIgCIiAIiIAiIgCIsfEK1kMT5ZDZkbS5x5BoufkgL91x7pn6QZIHmipXBriz7Z1ruG/o1p4HdzJ7woXtF0uV9RLenkNPGCSxkbWl26NC8uBueYGXcoDiOJyzyvlmeXyvN3uOpNrcMhll5KMmaWDFtwXYOjjB4mRtdIWhzxxIv4LkEXtC/MfNdQwzZuSeJrmyFoAFhdUtb+hJvBe0Mfk3g6zT4HDa4Y05XzF81fnom7u6RlpYKDYHX1VE4MnJlhP3s95vjzCnMGIslZvMdcErg2Jr7LUo2J5K6SlaPZHH6LL0+NlivqQxm8fG6hGN7Xvb/KcAd42FiSeGixhBzfBCrlPL+iY47g8VSwskAN9O481wbbbYaWlLnsG/Fc5i+Weil8VViswDhIGC2lrL6H18d+t+0blcHO445K/RKdL4kn+2Q6FJYl/4cZc0hLrpuKbMRVAL2Dq3ngBlfK+XBQHFcNdC6xXXqvjZ12ULtPOvl9GIw6Kt77q01XGNJ4Zc/wDK3GgpKqY0lfZact1yP79Fb3rIQTDYTpCqcMuxgbLC47zo35Z8Sxw9knwIy0XpDZDaaHEKds8NwDk5p9pjhq0/XiF4+cV1PoD2hZT1ckEr91tQ0BtzZvWMJ3ddCQ4jvsFJDR6JREUmIREQBERAEREAREQBca6dtuWNiNBA9rnv/nlpvuNFiI7g5OdxHLxWT027fyUoFHSv3JXt3pZB7TGHRrTwcdb8B4rz9Ibkm9753OvmeagySPjHkHLLwX1zrnkqbL4UJF12TZXGHRUDC1pLibF1r7rQPa/ychmVxxrbmwXovYPBeqo4RI3Pd3j/AKhoflZc71GUVBZ8l7RcNtkV23xuWkMQeesMjd/J7iQCXDK43HWtnkPab4jfdH1YJGl4FmPztycAOHC4Ondqtjj2AQTNa3ca4t9kFm8G3929w0dwCro6NtPk0AdWwBxAAu86izRkBkuXZbXKpKK5OhCMnnL76Ra28xExxMjae04gfFRfDKVrHPfKC9zSN1o1JOdvNWsTqX1VRfgxwy8Ct7DgPXG5c5jjmbAXLT7NjwHAhZLFcUm+zbGCS5+jO/56Imh0gp42nLOQkjjYuDdy9uF1n02LQTizXDeIyFw4EcwQbELX7U7Nz1NM2LrWx7pIu0PAc0t3S1zQPkeC0WyuxppntDi42ub5tub8G8BbnmVi4UuGc8+DRFuUuuPOTbzUlnGwy7vNc96RqAMa11gCXEacLLtJoG2FhmoP0tYXekDh9x1z55LLSWtWxIvnGdbSOLNo3EXGfh4E/IFGOIFuB1HA+K+slt5eR/ea+SFehOM/2Er76km37srMq+k93gvhCkhlAVTXacLaEa3VGqqOuqEHp/of2wNfR7srr1EFmyH3mm/Vv14gWPeCp6vPP/D3UluISRjR9OS7xY9tv7ivQyyMAiIgCIiAIiIAiIgPJXSpKXYtWF2ZEpA8GtDW+gCii6T074CYMRMw9ipbvjue0Brx/af9S5tZQZl3rcrFWivtl8QG22UphJVwMdoXi/lmvUsDQGADQAD0XlHB6vqpo5PdeD65r0vhOIB7WubmHAHmuJ6qnuizoaWG6t4+mbSoc2NjnWzUWxOfq6d5JO87MniTqtxPNvuDCQBa+foovt20inuCL2trzuFzao5kkdGiO3vvswdm6LIvOZOZ55qZ4YOy2+o08OR7lznCCGsu6VwkIGQOVrf5Ut2NxszseHDOM7u9wOQIv3rdfCWXLwbLOYImcJLgPNWpaXO5tordNNu5LMdID36KusM5r3RlwfGx2+HzUb2yiZJC+N+hbbn3rf1VTYHh/hQLbHF91pFwttabmtpuohnMpdHFMYoTFI4ajhbksQFbDGanecTzK1i9PDOFk5NiSk8F14VG7+/il193lkYFsqkqohA1ATXohxU0+KU5yDZCYnX5SaeYcGr1OvI+wdNv4jSNz/nx/wDad79F64UoxYREUkBERAEREAREQEP6T9j/APmVGY22E8Z34SdN4asJ4Bwy8bHgvKtVTuje5j2lr2khzTkQQbEEcF7aXLeljoxFbeqpQG1QHbZo2YAZeEnfx0PNQSmecSUV6pp3Rucx7Sx7TZzXAhzSOBB0KtWQyKV3DouxEyUrQTm0FvwXEAun9CtcOskhOp7Q+R/RUPUYbqW/Bc0M9tmPKOoYxSb0W807sjR2XepB/CVzDFnVM7yxxLWtIGWd3G4y+BXS9oandY4eXotBHC0taQQ43JcBbs9k29SuNRZsWcHYri5Qw2RjZzZ9j3nf3t9ptvEk/BdPwrDo4IjHGMtSfvOdxcTxKiz4d2QuZaxzy58dO9bGhxq2p0/dypunKznIlThYibJ1VYnuQ4gciDkeS1NfU7lTG7IxyANdxFzofirOKuMbyOAF/iStKrzgzjGD7RfxfHNwa2zP6rmG0uMGV2ptyuszHcR33Fo5/VaaWiK62l08Ycy7KeqtytkOjSVjbjNYK2uIttktTddSPRyLFyVByFy+bqqc1ZGsoaVU0KmyAoGdT6CMEE9cZ3aUzd6345A5jfgN4+QXopcZ/wCG/c6us/q70V/yWfu/92+uzKUYBERSAiIgCIiAIiIAiIgIVt30bU2JWe4mGcCwlYBmOAe05OA+PeuD7ZdG1bQEucwywjSaMEtt+NurPPLvXq1fCEJyeIbKR9H+Jfw9dE8+y47p/wBVv8L0ljfR3h1VcyUrA4578d43X8WEX81CMb6EqVjJJYJp2FjHOaw7rgS0EgXsDqFhZDfFxf2bIWbZJm1xnCf4mNx617LAkbhHay0PMKK0mHwvY0Cpe3KzhkcxwBIuPNTbAWnqurkIL2XjeQci5h3CR3G11Yrdm6YuJ3Q024ZXvrfnqV5iM/bzB/R6Cu7DwQPEaYMcBHOb8yQLcOCy6TDZHubacO0uN0AkZXBIPJbiXYync64OfPRbfDMDZD7Butkr1t+L5/g2ysT7/wBmvqMMIDW33hYEE6gg5fJYO3tRuNDhkSA34/7KXuiuL+NlzjpFn7Qblr+lljpnvsSZqlP4t+CHUjd6Qk8x+i2la2zb8bforNNBZt7a/VYuJTXyC7H6pcFJ/GPJoq83K1jhotzV09hdYG4rkejm2dlgBHHKyuuarbvisjApJXwBVbi7N0ddD29u1GIDsmzmwC9zfTrCDkPw/HkhiSDoCwB8FJJUPBBqC3dH/wBce8Gu8y53oupqmOMNADQAALADIADQAcFUsiAiIgCIiAIiIAiIgCIiAIiIAvhC+ogIDjbOpq5GjISNbKPH2HAebQf9SvUkF83G6w+lyoEApai4uJDGRfMte3eyHGxYPitfhu0DXtuCvO+o0ONrklwzu6STspSj2iTPjA9Vg1DLWINv3yWJJigIyOisT4gOa56TLUKZrs2b6ndYCeXrzXKdo6wSTk3yCkm1G0AjgtcX01zXMZKwuvzK6mhol+ple+UYLabSrrhuhrdVcw+gcRvO1Pyy+qu7OYPvnfcCTwH6qTT0dhYBWbLVF7YmuFTkt0iC4vHr3LSFqkeND2j3/VaBjbhx5K9T+k52oXyMZ4z/AE5qY7MdFtfWWfuCCI/fmyJ72sHaPnZdJ6BaWA00h6tnXNeCXkAu3XDs293R2i6wtyKzyuCAbGdFNJQubK+9RO3R7xZrTzZHewPeblT9EUkBERAEREAREQBERAEREAREQBERAFHNttrIsPgdI/tPsdxnFx7+QvxWxxzG4aWMvmeG8m6uceTRqV5+6QcSkqniR+hdew0aGjsM8rk35rVZYotR+2W9PpnOMrGviv8AL/vZYp6yfE5n1NW8ua24Y3INZfOzRytxWVsHhX8TJMDI9ga7sWtYaa3zOoWRhUQioXG2ZY48NXW+hCvdDzwXSnL2j6kf4XP1Nj9ucl9YLdK2yX8Ml79lJWt7Mu932UfxjZyqGYcLf75Lp8brjzVqUAhceF0k8llaiT4keeMXw+VpPWE3v4qzhVFvPtY6rpG2WE7zrgBavZrCBvj4/v4Lqx1adWTF6fM8rolWC4YGRC+v6K1ibAL5KTCENbYch/lQLbTE+11EPaldlYfdbzK51W6y0sOyKi2yDYw/rJdyPnn5rHxJjY4+rGpI3vLhfzW9ko2Ukd3G8pzPd58bqKSb0rz3legrSx+yOLa8v+SY7BbRmiqIJb/ZvaGSjm0OIv4jX4r0gxwIBGYIuDzBXlOsi3Nxg+63PxU62D6UDS2pqsF0DeyyUC7oxwDgPab6+Kzqlkampp5/vR3RFj0NYyZgkie17HC4c03BWQtxUCIiAIiIAiIgCIiAIiIAiKN7V7XxUY3cpJiOzGDp3vP3R6lRKSisszrrlZJRgss3887WNLnuDWjUuIAHmVCNoOkiBgLKb7aTg6xEbe+59ryy71zrHMXmqnF80hd7rdGN/K3QeJzWqblbmqM9ZniJ3tP6MotO15/b6MjEqt80m/K90kjjmT46DkO5RyurTJM6MaNNh+vzW3c0nMHwWtpsODZesFyC4Eji03+XetVLWW5Pksa+M/bUYLC/0SbGpSyle3Qbgb42F+Weqx+i68YEtrxukLHH3XHdIv4g/FXNrm2hPIg8vDhzsozsXtk6ge5rmCWnkAEkZtrYDebca2yscisvadlMkvs5LsVdibPQ0cmh7lbLiBnrZaHAtqaGoaOoqWsP9OU2c3u7Rvl4lb2Rpdo5hHMG91xZUWReGjdGUW+GRjaI3Nv3xVrZ6DdzPx0yW2xOkHtPmhjbfVzh+pUIx/aWGMdVTTGomN/Y7MbeAJcDn4XW+uqc1tSLUr4RXZv9sNrWwjqYu1UP9kDPcB+87L4BaTB8PEDXTSkPmd2iTwusbZzZzq2mec70jrkaanO58Am0cj3BrGghttdL55knmrtdUK/jH/tlKTcufwiKYzUvqZj38sgLlZ2GYa2OxNsgfpe/FZdNDHA1xJu492XrqsOord67YwTla6sTm2tsejdpaFF77O/pGNG3rJXHh+8liT043jyupDhtPuMA46k9611RFx71jC35YRZu0vwTfb5Z92d2mqcPk3qd/YJ7Ubs2P8RwPeLFdq2N6S6Wtsx/2E/9N57JP4H2APhkVwaWG5WPLSi2atxsOVbps8o9covN2zPSRXUVml38RCP/AI5TmB+F9t4edwuwbIdI1HX2Y1xim/pSZE/ldo/yz7luTyUpQcSYoiKTAIiIAiIgC+FyxsSxCOCN0krwxjdSfkOZ7lxrbLb2WrvHDeKnORGj5B+I/db+H48lhOxQXJY0+mnc8R/JJNtukcMLoKMhz9HTatZ3R8HO79B3rnbXEkucS5ziSXHMk95Wvjjzsti1uXwXLvtcz1Og0kKVx35PjzqFSWKpzlkNb2VXzg6WMluJmSx6mE5ObkR6rMDVS5qhSaZMq1KOGa3F610tM4cWDP8ALncrn84z/fep/WMse512nzyUFxGPdfbll6rq6WWVweQ9Sp9uwxSq45SNCR4Ej5Ki6qa2+mqtHNLsbHPIGZPebqebNUkNK3rJrXt2Qdb63I5clpcGpBEN947R0HNbilpTI/fk4ZNHAAfMqpfYsY+jpaPSubTN7X7UulNo48hp4W7/AKLWymeQ9t9h8vis2OO3AK/Zc73MdI9HXoUlz/jg1UeFjU3JPEm6yIaQBZ5GStFqh2SZYWmrj0ihzMvJYTILhbAi6tRM+CRlhEW1qTRrn0+axZoVupWctVjzw5HwW6NjKFunWHgjkseiw5afMEXBvl3KRNpr27lh1NPZWoWHLt03GSY4Xj1Z1MX/AKib2GauPuhFawwfYx/kb/aF9Vnezme0d9REW0rBYOMYtFTROlmcGsb8SeDWji48lnLzZtfjM1TWv6yRzmNJDG/cYGvc3sjS5AGeqwnPasm6ir3ZqJsdrtpZK6XeddsTf5cd8m97uBcefDRaNgV0NzVbGgWXMnPPLPXU0RrSjFYR86uxv/ushjf3yVE4GRH7z/yrnGy0PktxSiyl4WRFovm7cKtqwZvSPv7svmS+XzVLmqDItVce806c/Cy5zi/8x374ldJ3OyeS5xjGUrx3/qr+ifLR5312K2xkYIK22B02ZkdoNPFa6kgL3ho4+g5qV01OHFsbcmty8TxJVyyaijiael2SSMuhi6xwe4Gw9kd3DzW7iYAqKaDdFleDFybLNzPYaXTqqP7l2MXyV1oy71bYqgtRcKiqCFUCqQgPhCpiOQVZ0K+sZp+9EMX2W5DYrHecirkzhf8AeaoLclsRWm85wWWDXTksOsjBWwEeXwVqWJbYy5KttbcMG9w6H7KP8jf7Qviy6Fn2bNfZb8gviuKRxnWsna0RYuJ1ghifKQSGNLrC1zbgL5K4cYg/TDtt/AU3VROtUzAhvNjPvPPLkO/wXEqOS7oncC23nkf1X3ahlbW1MlRLGd55yG+yzW6Na278gAB53PFXKDCZ+qb9nYscD7TNOOjlptWUWtNPZNM27Tr3K229xl8lnw4VLb2PVv1R2FS39j1b9VzNryeu9yLjnJgvGizDFmgwqYkdj1b9VshhclvZPxb9VhJNG2qcHnlfkwhkvl1mnDJfd9W/VUuwyX3PVv1Wva/BY9yHlfkwrqjezHJZUmGyj7h+Lfqqm4ZLb2PVv1UqL8GLthntfkxrZG65rjbgZ5OW8V1J2GS67mn4m/Vc5nwCoc9x6vVx+8zifzd6vaKLTbZwfXLVKMIxfkpwVm72+JyH1Utwmn3W34krEwrZ2a7bsyaPeZ9VJo8Kl9z1b9VGqk3wh6XTFLfJox2PV4Ko4XLf2PVv1V1uGS39jLxb9VS2vwd2NsPK/JZvZAVfOHy+56t+q+tw2Uj2fVv1Ta/Bk7YeV+SyckyV84bL7vq36qo4dL7vq36qNr8D3IeV+TAmfYGytsl7/wBnksupoZdNy9+9vd3rGNBMfuerfqtsYPHRTt1EU+GWib28VW6TJXYcMl9w8eLfqq5MNl0DPVv1UuL6MI2xx2jGvxWLU1QBIObvcaLn4DQd6v1FLM64a0tYMi4Fm+TbRgJsB3nyC0eIOqLbkMO406neZvOPNzi67j3lWKqG+znar1GMfjDknVBO7qo/syOw3Vw5DvRavDaSp6mO4N9xt+03XdHeviu+0jj/APKk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5" name="4 Imagen" descr="copernico.jpg"/>
          <p:cNvPicPr>
            <a:picLocks noChangeAspect="1"/>
          </p:cNvPicPr>
          <p:nvPr/>
        </p:nvPicPr>
        <p:blipFill>
          <a:blip r:embed="rId2" cstate="print"/>
          <a:stretch>
            <a:fillRect/>
          </a:stretch>
        </p:blipFill>
        <p:spPr>
          <a:xfrm>
            <a:off x="323528" y="1844824"/>
            <a:ext cx="3648836" cy="3600400"/>
          </a:xfrm>
          <a:prstGeom prst="rect">
            <a:avLst/>
          </a:prstGeom>
        </p:spPr>
      </p:pic>
    </p:spTree>
    <p:extLst>
      <p:ext uri="{BB962C8B-B14F-4D97-AF65-F5344CB8AC3E}">
        <p14:creationId xmlns:p14="http://schemas.microsoft.com/office/powerpoint/2010/main" val="3338901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260648"/>
            <a:ext cx="8136904" cy="1224136"/>
          </a:xfrm>
        </p:spPr>
        <p:txBody>
          <a:bodyPr>
            <a:normAutofit/>
          </a:bodyPr>
          <a:lstStyle/>
          <a:p>
            <a:r>
              <a:rPr lang="es-CL" sz="5400" u="sng" dirty="0" smtClean="0">
                <a:solidFill>
                  <a:srgbClr val="FFFF00"/>
                </a:solidFill>
                <a:effectLst/>
              </a:rPr>
              <a:t>Modelo Heliocéntrico</a:t>
            </a:r>
            <a:endParaRPr lang="es-ES" sz="5400" dirty="0">
              <a:effectLst/>
            </a:endParaRPr>
          </a:p>
        </p:txBody>
      </p:sp>
      <p:pic>
        <p:nvPicPr>
          <p:cNvPr id="4" name="3 Imagen" descr="helio.jpg"/>
          <p:cNvPicPr>
            <a:picLocks noChangeAspect="1"/>
          </p:cNvPicPr>
          <p:nvPr/>
        </p:nvPicPr>
        <p:blipFill>
          <a:blip r:embed="rId2" cstate="print"/>
          <a:stretch>
            <a:fillRect/>
          </a:stretch>
        </p:blipFill>
        <p:spPr>
          <a:xfrm>
            <a:off x="1691680" y="1700808"/>
            <a:ext cx="5744294" cy="472514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843808" y="1628800"/>
            <a:ext cx="5832648" cy="5229200"/>
          </a:xfrm>
        </p:spPr>
        <p:txBody>
          <a:bodyPr>
            <a:noAutofit/>
          </a:bodyPr>
          <a:lstStyle/>
          <a:p>
            <a:r>
              <a:rPr lang="es-CL" sz="3200" dirty="0" smtClean="0">
                <a:solidFill>
                  <a:srgbClr val="FFFF00"/>
                </a:solidFill>
              </a:rPr>
              <a:t>El modelo heliocéntrico no nació solo como una idea de Nicolás Copérnico, hubo otros científicos como  Tycho Brahe, astrónomo danés (1546-1601), cuyo trabajo en el desarrollo de instrumentos astronómicos y en las determinaciones de las posiciones de los astros fue crucial..</a:t>
            </a:r>
            <a:endParaRPr lang="es-ES" sz="3200" dirty="0">
              <a:solidFill>
                <a:srgbClr val="FFFF00"/>
              </a:solidFill>
            </a:endParaRPr>
          </a:p>
        </p:txBody>
      </p:sp>
      <p:sp>
        <p:nvSpPr>
          <p:cNvPr id="2" name="1 Título"/>
          <p:cNvSpPr>
            <a:spLocks noGrp="1"/>
          </p:cNvSpPr>
          <p:nvPr>
            <p:ph type="ctrTitle"/>
          </p:nvPr>
        </p:nvSpPr>
        <p:spPr>
          <a:xfrm>
            <a:off x="539552" y="404664"/>
            <a:ext cx="7851648" cy="936104"/>
          </a:xfrm>
        </p:spPr>
        <p:txBody>
          <a:bodyPr>
            <a:noAutofit/>
          </a:bodyPr>
          <a:lstStyle/>
          <a:p>
            <a:r>
              <a:rPr lang="es-CL" sz="5400" u="sng" dirty="0" smtClean="0">
                <a:solidFill>
                  <a:srgbClr val="FFFF00"/>
                </a:solidFill>
                <a:effectLst/>
              </a:rPr>
              <a:t>Modelo Heliocéntrico</a:t>
            </a:r>
            <a:endParaRPr lang="es-ES" sz="5400" dirty="0"/>
          </a:p>
        </p:txBody>
      </p:sp>
      <p:pic>
        <p:nvPicPr>
          <p:cNvPr id="4" name="3 Imagen" descr="tycho.jpg"/>
          <p:cNvPicPr>
            <a:picLocks noChangeAspect="1"/>
          </p:cNvPicPr>
          <p:nvPr/>
        </p:nvPicPr>
        <p:blipFill>
          <a:blip r:embed="rId2" cstate="print"/>
          <a:stretch>
            <a:fillRect/>
          </a:stretch>
        </p:blipFill>
        <p:spPr>
          <a:xfrm>
            <a:off x="251519" y="1772816"/>
            <a:ext cx="2674397" cy="2592288"/>
          </a:xfrm>
          <a:prstGeom prst="rect">
            <a:avLst/>
          </a:prstGeom>
        </p:spPr>
      </p:pic>
    </p:spTree>
    <p:extLst>
      <p:ext uri="{BB962C8B-B14F-4D97-AF65-F5344CB8AC3E}">
        <p14:creationId xmlns:p14="http://schemas.microsoft.com/office/powerpoint/2010/main" val="4246657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987824" y="1772816"/>
            <a:ext cx="5832648" cy="4176464"/>
          </a:xfrm>
        </p:spPr>
        <p:txBody>
          <a:bodyPr>
            <a:noAutofit/>
          </a:bodyPr>
          <a:lstStyle/>
          <a:p>
            <a:r>
              <a:rPr lang="es-CL" sz="4000" dirty="0" smtClean="0">
                <a:solidFill>
                  <a:srgbClr val="FFFF00"/>
                </a:solidFill>
              </a:rPr>
              <a:t>Para Tycho, el Sol circulaba alrededor de la Tierra (inmóvil) y el resto de los planetas giraban en torno al Sol, pensamiento similar al de Copérnico.</a:t>
            </a:r>
            <a:endParaRPr lang="es-ES" sz="4000" dirty="0">
              <a:solidFill>
                <a:srgbClr val="FFFF00"/>
              </a:solidFill>
            </a:endParaRPr>
          </a:p>
        </p:txBody>
      </p:sp>
      <p:sp>
        <p:nvSpPr>
          <p:cNvPr id="2" name="1 Título"/>
          <p:cNvSpPr>
            <a:spLocks noGrp="1"/>
          </p:cNvSpPr>
          <p:nvPr>
            <p:ph type="ctrTitle"/>
          </p:nvPr>
        </p:nvSpPr>
        <p:spPr>
          <a:xfrm>
            <a:off x="539552" y="404664"/>
            <a:ext cx="7851648" cy="936104"/>
          </a:xfrm>
        </p:spPr>
        <p:txBody>
          <a:bodyPr>
            <a:noAutofit/>
          </a:bodyPr>
          <a:lstStyle/>
          <a:p>
            <a:r>
              <a:rPr lang="es-CL" sz="5400" u="sng" dirty="0" smtClean="0">
                <a:solidFill>
                  <a:srgbClr val="FFFF00"/>
                </a:solidFill>
                <a:effectLst/>
              </a:rPr>
              <a:t>Modelo Heliocéntrico</a:t>
            </a:r>
            <a:endParaRPr lang="es-ES" sz="5400" dirty="0"/>
          </a:p>
        </p:txBody>
      </p:sp>
      <p:pic>
        <p:nvPicPr>
          <p:cNvPr id="4" name="3 Imagen" descr="tycho.jpg"/>
          <p:cNvPicPr>
            <a:picLocks noChangeAspect="1"/>
          </p:cNvPicPr>
          <p:nvPr/>
        </p:nvPicPr>
        <p:blipFill>
          <a:blip r:embed="rId2" cstate="print"/>
          <a:stretch>
            <a:fillRect/>
          </a:stretch>
        </p:blipFill>
        <p:spPr>
          <a:xfrm>
            <a:off x="251519" y="1772816"/>
            <a:ext cx="2674397" cy="259228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915816" y="1916832"/>
            <a:ext cx="5976664" cy="4104456"/>
          </a:xfrm>
        </p:spPr>
        <p:txBody>
          <a:bodyPr>
            <a:noAutofit/>
          </a:bodyPr>
          <a:lstStyle/>
          <a:p>
            <a:r>
              <a:rPr lang="es-CL" sz="3600" dirty="0" smtClean="0">
                <a:solidFill>
                  <a:srgbClr val="FFFF00"/>
                </a:solidFill>
              </a:rPr>
              <a:t>En plena época del Renacimiento, Galileo Galilei (1564-1642), nacido en Pisa, Italia, logra una revolución astronómica y en la ciencia en general, al comenzar a utilizar el telescopio.</a:t>
            </a:r>
          </a:p>
        </p:txBody>
      </p:sp>
      <p:sp>
        <p:nvSpPr>
          <p:cNvPr id="2" name="1 Título"/>
          <p:cNvSpPr>
            <a:spLocks noGrp="1"/>
          </p:cNvSpPr>
          <p:nvPr>
            <p:ph type="ctrTitle"/>
          </p:nvPr>
        </p:nvSpPr>
        <p:spPr>
          <a:xfrm>
            <a:off x="0" y="0"/>
            <a:ext cx="8748464" cy="1700808"/>
          </a:xfrm>
        </p:spPr>
        <p:txBody>
          <a:bodyPr>
            <a:noAutofit/>
          </a:bodyPr>
          <a:lstStyle/>
          <a:p>
            <a:pPr algn="l"/>
            <a:r>
              <a:rPr lang="es-CL" sz="4800" u="sng" dirty="0" smtClean="0">
                <a:solidFill>
                  <a:srgbClr val="FFFF00"/>
                </a:solidFill>
              </a:rPr>
              <a:t>El Telescopio, un invento</a:t>
            </a:r>
            <a:br>
              <a:rPr lang="es-CL" sz="4800" u="sng" dirty="0" smtClean="0">
                <a:solidFill>
                  <a:srgbClr val="FFFF00"/>
                </a:solidFill>
              </a:rPr>
            </a:br>
            <a:r>
              <a:rPr lang="es-CL" sz="4800" u="sng" dirty="0" smtClean="0">
                <a:solidFill>
                  <a:srgbClr val="FFFF00"/>
                </a:solidFill>
              </a:rPr>
              <a:t>revolucionario</a:t>
            </a:r>
            <a:endParaRPr lang="es-ES" sz="4800" u="sng" dirty="0">
              <a:solidFill>
                <a:srgbClr val="FFFF00"/>
              </a:solidFill>
            </a:endParaRPr>
          </a:p>
        </p:txBody>
      </p:sp>
      <p:pic>
        <p:nvPicPr>
          <p:cNvPr id="4" name="3 Imagen" descr="galileo.jpg"/>
          <p:cNvPicPr>
            <a:picLocks noChangeAspect="1"/>
          </p:cNvPicPr>
          <p:nvPr/>
        </p:nvPicPr>
        <p:blipFill>
          <a:blip r:embed="rId2" cstate="print"/>
          <a:stretch>
            <a:fillRect/>
          </a:stretch>
        </p:blipFill>
        <p:spPr>
          <a:xfrm>
            <a:off x="179512" y="2852936"/>
            <a:ext cx="2592288" cy="223961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771800" y="1988840"/>
            <a:ext cx="6372200" cy="4176464"/>
          </a:xfrm>
        </p:spPr>
        <p:txBody>
          <a:bodyPr>
            <a:noAutofit/>
          </a:bodyPr>
          <a:lstStyle/>
          <a:p>
            <a:r>
              <a:rPr lang="es-CL" sz="3400" dirty="0" smtClean="0">
                <a:solidFill>
                  <a:srgbClr val="FFFF00"/>
                </a:solidFill>
              </a:rPr>
              <a:t>Galileo plantea que la Vía Láctea, tan observada por los antiguos griegos, está compuesta por millones de estrellas, contraponiéndose totalmente al pensamiento Aristotélico de la época, descubrió que había montañas en la Luna, satélites que orbitaban Júpiter y manchas en el Sol.</a:t>
            </a:r>
            <a:endParaRPr lang="es-ES" sz="3400" dirty="0">
              <a:solidFill>
                <a:srgbClr val="FFFF00"/>
              </a:solidFill>
            </a:endParaRPr>
          </a:p>
        </p:txBody>
      </p:sp>
      <p:sp>
        <p:nvSpPr>
          <p:cNvPr id="2" name="1 Título"/>
          <p:cNvSpPr>
            <a:spLocks noGrp="1"/>
          </p:cNvSpPr>
          <p:nvPr>
            <p:ph type="ctrTitle"/>
          </p:nvPr>
        </p:nvSpPr>
        <p:spPr>
          <a:xfrm>
            <a:off x="0" y="0"/>
            <a:ext cx="8748464" cy="1700808"/>
          </a:xfrm>
        </p:spPr>
        <p:txBody>
          <a:bodyPr>
            <a:noAutofit/>
          </a:bodyPr>
          <a:lstStyle/>
          <a:p>
            <a:pPr algn="l"/>
            <a:r>
              <a:rPr lang="es-CL" sz="4800" u="sng" dirty="0" smtClean="0">
                <a:solidFill>
                  <a:srgbClr val="FFFF00"/>
                </a:solidFill>
              </a:rPr>
              <a:t>El Telescopio, un invento</a:t>
            </a:r>
            <a:br>
              <a:rPr lang="es-CL" sz="4800" u="sng" dirty="0" smtClean="0">
                <a:solidFill>
                  <a:srgbClr val="FFFF00"/>
                </a:solidFill>
              </a:rPr>
            </a:br>
            <a:r>
              <a:rPr lang="es-CL" sz="4800" u="sng" dirty="0" smtClean="0">
                <a:solidFill>
                  <a:srgbClr val="FFFF00"/>
                </a:solidFill>
              </a:rPr>
              <a:t>revolucionario</a:t>
            </a:r>
            <a:endParaRPr lang="es-ES" sz="4800" u="sng" dirty="0">
              <a:solidFill>
                <a:srgbClr val="FFFF00"/>
              </a:solidFill>
            </a:endParaRPr>
          </a:p>
        </p:txBody>
      </p:sp>
      <p:pic>
        <p:nvPicPr>
          <p:cNvPr id="4" name="3 Imagen" descr="galileo.jpg"/>
          <p:cNvPicPr>
            <a:picLocks noChangeAspect="1"/>
          </p:cNvPicPr>
          <p:nvPr/>
        </p:nvPicPr>
        <p:blipFill>
          <a:blip r:embed="rId2" cstate="print"/>
          <a:stretch>
            <a:fillRect/>
          </a:stretch>
        </p:blipFill>
        <p:spPr>
          <a:xfrm>
            <a:off x="179512" y="2852936"/>
            <a:ext cx="2592288" cy="2239614"/>
          </a:xfrm>
          <a:prstGeom prst="rect">
            <a:avLst/>
          </a:prstGeom>
        </p:spPr>
      </p:pic>
    </p:spTree>
    <p:extLst>
      <p:ext uri="{BB962C8B-B14F-4D97-AF65-F5344CB8AC3E}">
        <p14:creationId xmlns:p14="http://schemas.microsoft.com/office/powerpoint/2010/main" val="56550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79512" y="331483"/>
            <a:ext cx="8496944" cy="720080"/>
          </a:xfrm>
          <a:prstGeom prst="rect">
            <a:avLst/>
          </a:prstGeom>
          <a:ln>
            <a:noFill/>
          </a:ln>
        </p:spPr>
        <p:txBody>
          <a:bodyPr vert="horz"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r>
              <a:rPr lang="es-CL" sz="5400" u="sng" dirty="0" smtClean="0">
                <a:solidFill>
                  <a:srgbClr val="FFFF00"/>
                </a:solidFill>
              </a:rPr>
              <a:t>M0VIMIENTOS DE LA TIERRA</a:t>
            </a:r>
            <a:endParaRPr lang="es-CL" sz="5400" u="sng"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 y="1340768"/>
            <a:ext cx="89154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262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agrama"/>
          <p:cNvGraphicFramePr/>
          <p:nvPr>
            <p:extLst>
              <p:ext uri="{D42A27DB-BD31-4B8C-83A1-F6EECF244321}">
                <p14:modId xmlns:p14="http://schemas.microsoft.com/office/powerpoint/2010/main" val="1281162331"/>
              </p:ext>
            </p:extLst>
          </p:nvPr>
        </p:nvGraphicFramePr>
        <p:xfrm>
          <a:off x="238911" y="1340768"/>
          <a:ext cx="5773249" cy="17146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1 Título"/>
          <p:cNvSpPr txBox="1">
            <a:spLocks/>
          </p:cNvSpPr>
          <p:nvPr/>
        </p:nvSpPr>
        <p:spPr>
          <a:xfrm>
            <a:off x="179512" y="331483"/>
            <a:ext cx="8496944" cy="720080"/>
          </a:xfrm>
          <a:prstGeom prst="rect">
            <a:avLst/>
          </a:prstGeom>
          <a:ln>
            <a:noFill/>
          </a:ln>
        </p:spPr>
        <p:txBody>
          <a:bodyPr vert="horz"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r>
              <a:rPr lang="es-CL" sz="5400" u="sng" dirty="0" smtClean="0">
                <a:solidFill>
                  <a:srgbClr val="FFFF00"/>
                </a:solidFill>
              </a:rPr>
              <a:t>M0VIMIENTOS DE LA TIERRA</a:t>
            </a:r>
            <a:endParaRPr lang="es-CL" sz="5400" u="sng" dirty="0">
              <a:solidFill>
                <a:srgbClr val="FFFF00"/>
              </a:solidFill>
            </a:endParaRPr>
          </a:p>
        </p:txBody>
      </p:sp>
      <p:pic>
        <p:nvPicPr>
          <p:cNvPr id="25" name="220px-Globespin.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3275856" y="3140968"/>
            <a:ext cx="3528392" cy="3528392"/>
          </a:xfrm>
          <a:prstGeom prst="rect">
            <a:avLst/>
          </a:prstGeom>
        </p:spPr>
      </p:pic>
    </p:spTree>
    <p:extLst>
      <p:ext uri="{BB962C8B-B14F-4D97-AF65-F5344CB8AC3E}">
        <p14:creationId xmlns:p14="http://schemas.microsoft.com/office/powerpoint/2010/main" val="24364202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5"/>
                                        </p:tgtEl>
                                      </p:cBhvr>
                                    </p:cmd>
                                  </p:childTnLst>
                                </p:cTn>
                              </p:par>
                            </p:childTnLst>
                          </p:cTn>
                        </p:par>
                      </p:childTnLst>
                    </p:cTn>
                  </p:par>
                </p:childTnLst>
              </p:cTn>
              <p:nextCondLst>
                <p:cond evt="onClick" delay="0">
                  <p:tgtEl>
                    <p:spTgt spid="25"/>
                  </p:tgtEl>
                </p:cond>
              </p:nextCondLst>
            </p:seq>
            <p:video>
              <p:cMediaNode vol="80000">
                <p:cTn id="7" fill="hold" display="0">
                  <p:stCondLst>
                    <p:cond delay="indefinite"/>
                  </p:stCondLst>
                </p:cTn>
                <p:tgtEl>
                  <p:spTgt spid="2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23528" y="188640"/>
            <a:ext cx="8496944" cy="720080"/>
          </a:xfrm>
          <a:prstGeom prst="rect">
            <a:avLst/>
          </a:prstGeom>
          <a:ln>
            <a:noFill/>
          </a:ln>
        </p:spPr>
        <p:txBody>
          <a:bodyPr vert="horz"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r>
              <a:rPr lang="es-CL" sz="5400" u="sng" dirty="0" smtClean="0">
                <a:solidFill>
                  <a:srgbClr val="FFFF00"/>
                </a:solidFill>
              </a:rPr>
              <a:t>M0VIMIENTOS DE LA TIERRA</a:t>
            </a:r>
            <a:endParaRPr lang="es-CL" sz="5400" u="sng" dirty="0">
              <a:solidFill>
                <a:srgbClr val="FFFF00"/>
              </a:solidFill>
            </a:endParaRPr>
          </a:p>
        </p:txBody>
      </p:sp>
      <p:grpSp>
        <p:nvGrpSpPr>
          <p:cNvPr id="18" name="17 Grupo"/>
          <p:cNvGrpSpPr/>
          <p:nvPr/>
        </p:nvGrpSpPr>
        <p:grpSpPr>
          <a:xfrm>
            <a:off x="205546" y="958845"/>
            <a:ext cx="7750830" cy="792088"/>
            <a:chOff x="0" y="155577"/>
            <a:chExt cx="2808312" cy="1559025"/>
          </a:xfrm>
        </p:grpSpPr>
        <p:sp>
          <p:nvSpPr>
            <p:cNvPr id="19" name="18 Rectángulo redondeado"/>
            <p:cNvSpPr/>
            <p:nvPr/>
          </p:nvSpPr>
          <p:spPr>
            <a:xfrm>
              <a:off x="0" y="155577"/>
              <a:ext cx="2808312" cy="1559025"/>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19 Rectángulo"/>
            <p:cNvSpPr/>
            <p:nvPr/>
          </p:nvSpPr>
          <p:spPr>
            <a:xfrm>
              <a:off x="76105" y="155577"/>
              <a:ext cx="2656102" cy="1482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dirty="0" smtClean="0">
                  <a:latin typeface="+mj-lt"/>
                </a:rPr>
                <a:t>Traslación : 365 días alrededor del sol</a:t>
              </a:r>
              <a:endParaRPr lang="es-CL" sz="2800" kern="1200" dirty="0">
                <a:latin typeface="+mj-lt"/>
              </a:endParaRPr>
            </a:p>
          </p:txBody>
        </p:sp>
      </p:grpSp>
      <p:pic>
        <p:nvPicPr>
          <p:cNvPr id="3" name="Traslacionanimacion.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27585" y="1756251"/>
            <a:ext cx="6884646" cy="4589763"/>
          </a:xfrm>
          <a:prstGeom prst="rect">
            <a:avLst/>
          </a:prstGeom>
        </p:spPr>
      </p:pic>
    </p:spTree>
    <p:extLst>
      <p:ext uri="{BB962C8B-B14F-4D97-AF65-F5344CB8AC3E}">
        <p14:creationId xmlns:p14="http://schemas.microsoft.com/office/powerpoint/2010/main" val="3534200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2489" y="476672"/>
            <a:ext cx="8218432" cy="1217260"/>
          </a:xfrm>
        </p:spPr>
        <p:txBody>
          <a:bodyPr>
            <a:normAutofit/>
          </a:bodyPr>
          <a:lstStyle/>
          <a:p>
            <a:pPr algn="l"/>
            <a:r>
              <a:rPr lang="es-ES" dirty="0" smtClean="0">
                <a:solidFill>
                  <a:schemeClr val="tx1"/>
                </a:solidFill>
              </a:rPr>
              <a:t>¿Qué objetos del universo se pueden observar a simple vista, desde la Tierra?</a:t>
            </a:r>
            <a:endParaRPr lang="es-ES" dirty="0">
              <a:solidFill>
                <a:schemeClr val="tx1"/>
              </a:solidFill>
            </a:endParaRPr>
          </a:p>
        </p:txBody>
      </p:sp>
      <p:sp>
        <p:nvSpPr>
          <p:cNvPr id="5122" name="AutoShape 2" descr="data:image/jpeg;base64,/9j/4AAQSkZJRgABAQAAAQABAAD/2wCEAAkGBxQSEhQUEhQUFBUUFBQWFxQVFRQVFBUUFBQWFhQUFRQYHCggGBolHBQVITEhJSkrLi4uFx8zODMsNygtLisBCgoKDg0OGhAQGiwmHCYsLCwsLCwsLCwsLCwsLCwsLCwsLCwsLDQsLC8sLCwsLCwsLCwsLCwsLCwsLCwsLCwsLP/AABEIAN0A5AMBIgACEQEDEQH/xAAbAAACAwEBAQAAAAAAAAAAAAACAwEEBQAGB//EADQQAAEDAwMDAgQEBwEBAQAAAAEAAhEDITEEEkEFUWEicRMygZGhscHRBhRCUuHw8SNiQ//EABkBAAIDAQAAAAAAAAAAAAAAAAIDAQQFAP/EACgRAAICAgICAQQCAwEAAAAAAAABAhEDEiExBEFRExQiYTJxYoGxI//aAAwDAQACEQMRAD8A+OqQFyIBVzZSOCKFwCKENjVEGF0JgC6FFjNAIXAI4UgKLJUAQ1TtTA1EGIdhqxCdq7an/DXbF2wX0RG1dtT9i4MXbHfRE7V21P2IvhqNglgKpao2qyaaEsU7AvCVy1CWqwWIHNRKQmWIruCAhPLUBajTK0sYkhCQnFqgsRWIljK5ahLU8tQFqNMRLGIIQpzggIRplaUaIC5S1cus5RLwRgKAEYCrNm1GJwCILgEYCBsfGJACkBEGow1C2OjCwA1SGpm1EGKNhyxANamtYjbTV7Q9PdUMNBP+8pU8iirZax4il8NR8Nep0/QrHccdsfdPf0+jTFgHH9fCqPzI3S5HaRPHigex+yY3Ru/tK9mGy0HaIxgBSNCwgRzhA/N/RGkTx38i/wDtKk6RwGCvXVaLW5ODyJz4XUnMPP7fZR94+6C1R4w0Et1Ne5q6Kiblok8gX91TrdJY4kMP0PCOPmxfaIcIs8eaaU5i39Z0ctxnt/lZT6XhW4ZVLlCZ4L6KDmoC1W6lNdQYJkp6nwUpePcqIoaWPm+ydUpN5aPshNeLq1sLm7jmJ9x3SpSfbLmOGOtYozquiHCo1aRGVrEwl16W4JsMjXZT8jw4SVwXJjOaluarlWlCruarUZGFlxNOmKAXIoXIivqXgEYChoRgKs2bcIkgIwFzQja1A2WoQODUxoXBqY1qW2WoYyWU0+jpSTACt9O0pcRbK9XptA2k2bFxH27qln8pY+PZa1SM7pPRYEvzMx7LUe4NADIAvJtzyoq6ogW7Z4H17qvR/qMwAPljP+VnSlKb2kSGHDdYkg2i8R3TatNouRm7ZIJ8EAYwqNV+0Eltz5gDuk0upCIIgjx+vsp+m3yjqLQoE3Don6LqTScTOAfI5gplOHiWmw7nbCgPFyJhsgH3xHldbOF/yocbzMXJ7d046AHbFgIk8W5x+CYJAkgjgE57qaWtzy7EYHixQuU/Rw06afPaLWUnTtMWFv8AeMpFTc4iDGIm0HsAnfzAsCb+0k98ZCW1L5IJGkBI5jE4n6KtrugB3qZYxjhXi+IIA72zfwmgF3N4t2vfCFZJxdpkWz5x1DSljy1wgqo5sWX0vXdPbVZ6wN3cC/v7LxPVelOpHv5H7cLX8by45OH2Q4qXRiVWoA8jBVl1NJcxaCaKWTHJO0S2t3TohVg1X3s9LIM+kfQybfihlSGYXKXDKdVgP+91mVGwtZyza9ySnYmZ/nwVJ+ysQuRELlYsyGi60IwELE5oVZs2scbOaE1oQtamtaltl3HAJjVe0ekLiErS0pXquj6OBui7rDwO6peRm0RcSpDen0m0gXDiJOfeER1HxPlEA9+3v5T3Uv8A8xk3/YQkVpADQMHI5Ky72d+ziK9P0i9ufccJdHUF1oIAETgE+64vEibj7yYv/wBSadMh0A3iwnF7mUxLjk4M03H1PFrYvfm5T6OhDyYgXkSJv2sk1dwdIMza5mDGewWnp6jNtryJJH6lDOTStHM88dV8JxJb6ZMeJ7ey0aLgWSY2ujbJgnbx5TNfoPiCQQWji2O8rIYTTcA75bwSJDQeyatci47J7Nh+rfsa1wMgyIHewjwlOAm93WaTN/e/Ct0qgcPTDoAM7pJjgDspY1pN2guDpLSJJPuMpG1egQHUCB6T6ci35lQx3qxDhxHmyNgIEzYEmIIsMABc4bocBixixj9R5Q38nEU3i8c4nwbx2U1XuaZGDBg3x+OEVVpkAWBOccXv3QkB3pM+nsMk4uu47OLAqF0x7j2ObIK7GPEVB4+yRTL5uR81gM9sfZSKkmHSSe9wh1p8HUeZ630/a+GCRxHKxKtMgwbL3+qoiPT9f1Xj9bp3OcT3Wr4ufZUyJR2RmDBHePzV2mz0ExGPvafyVih0yINSw4H9R+nZDq9Q1uBjDf1KsvJs6iDGGnLM/VHaL5Kyqit13lxkqu8K3jVIyfLl9R/orOC5G4Lk9MypR5LbU5gSmBPYFWkbeJDWhOpslLYr2mpdkicqNLGuC90vTguAK9hpxEWgAX/32WF0zTQN3E/gvUaSiHi0TMTxgz+SxPLntI6cklbM/V6fcd7TBDTcGCUhzXjMubbiTEXJIWnI4veOxCmhRFySSPf8lXWSlTI2pGXT0zX2wRj35/BZOpY9ju14mOBhbvV6w9JpiCDc+AgfppvU5Ei0g9hdPhk15fQSZk60loDoubBwMkAZMLOdr3kwZLTE8EAL0+o6caomQImMWafAwF5rW/8Am4EtIEwbyD5HZWcEoy49kppmzotSHSwGxba0Ryp/l4Pq9Q8XAGcZVOiA8h1Mw0Rug4+60dLo3VNxdOQAeZmAEmdRZz4KOo0wBLqbmgZAkgkc/ik0dS4Px6h3Oe2Fv6bRkehwBJMCBfzMrK6po23aSGPbiRBMcKYZFJ6s5ST4EVNe55ztIgEH7yIsrWm1zKggENtNpHqnysz+ScGBxNzI2mxUN03qA2mCA682jOM3TXCDXBJrVa23BJiIBx5HnK4arx8xjMwMtKdT07KjbnaIBD5gB3IKruqfDOx0GR80zPBxgquqfFcgk1NSGgCQ4wZAtHc/dEdUHGeb3BwfZUtgBIMR9ObEyoOiIG4O3SY7f9ymaRJGfHO6JsT7GZVnVuY1oc0XOSRg9gO6p0mY3NHq4vY+32Q6knaR4kfTI/P7KdU2jjB12tc4mJAn6n3KzXq5qBcqnUWtjSS4FZuhD0hyc9IcrUTJysW5chcuTTOl2XmJzAksTmKtI3MRYptWtomeFlUcr0vRKcuCpeRLWNmhHo9b/DfTfiWNrE37AKK7DTftbIM4He37leh/hfUMpuO6JIgHtKyv4rpGmT5JAd37LIcFLGprtt3+vgoxzSfkOD6rgx9Q1zXw15ItumLdx7I2agEtDflm8qhTqTa5ni2eVc0lMkFjRBPczA7IZRXsuPhck1I+LB9Q8fcK5qXgtGA5psTNvA4hYj3PovJIlw/Hgx7K1S1ga25MvjjBOV0sb4aIcbocHbREkl1jEWEysyuWufFRo2ndEyZJ5Ku1qhZEAS65PjCRrqAEPF8WyZ7Qix8P+wkVOl0D8QsHymfYjuvZdL01IDa4wR6haRJVDQ6RrmbphwxbNrD3Q9P129xBGDDnZNz2UTm5PahGW5ppPo9fR6EH+tzwY8iLZHf6ry38T9Kph7Zu5wdLpkAg2uOPdd1HV/D2/CdLXk+8izkOp07gNpgNMGZ75KOeSKX4wp/NlfBiyRkpSnx8VRlOoklm30FjYO64JnIsh1dM72Pp2qX3Aeq9vomjWFo+GJADiZ5vaF6Ho+koF4hwkmcR7C6hbWi1kyaK2jzNSiWtIIc7cIIsIJgmyqscx1MDfDhgxAjsV9B6p0xo9TG7pNwOLXP+V876zp/h1IuBMxGCOITFCSlrLvsjBnjmVoa6nuiDMWj2ufoZQVHbiGgWIPNvYj6ZQdPrGCLYGbZwQP0TqNANdIvuiJtBPhc/xfP+h49tI7dpu6Jnx+6Y3pW/0gyQC77AkiUujrSXbXjiAewnEqxQqXLmk9yMZslNyQLs8X1WjtcRGCsmovZ/xBQ3AwJJj8LLyGooFuRkLY8XJtFfJGTmJSqKu9WHpD1fiY+YQ9cpeFycjOkuS61OYUlqa1VmbeMtUnL1P8OulwXkmL0/8Nn1D/eFQ8xf+bNCLuJ66lqdsXvn7IOr641S0OkiAfvgqnqH3+kA+ZKXTEnab32g8/8AVjxjSA0je3sKjQaHE4yZyDKuaKqA+CQBMGBcyqTatgBGSJI4/wAIHVA2HXntFj2/NS4uXYTV8Hoq+jpuJ4PqN/7TPbnwsJ7GmS0ExIIwD+2JSH6l1oJBJvmMJVXUbCWzYyQ4XmRERxMoowYMIOPuwHVi8+oi3BufKt0aoJdGHGAJx5WXpaZp2cYOSDggY+t1Y0z4N/b2PfcMJ04L0MC1uqcxh3EgFx2jt2lZuk1jqTnOa7aXXjJv5WrqKYcNrjaJHEEYucrG19EQwtERMn8kzDq1TJRojrWAR6ZJBMT9FZ1vXXEgjaGlsBoBbgTPmb/ZZul0EDc6SAJv34CRWZuaXZggNHMdh9Cu+njb4I1VmhS1vxdz5gmJHdaOj1gaNom8ERmfcrz+jdtIcTtcCG7SLFmb+Vt9J1LGseHhpJJ2ncPlNwUGbGkuOiJdHqtJ/ELnUjSi8HwYPJPK8Z1mv8Uu7z9jxb6KtT1bi6ZMgw03NrwEFCrteH2NhuHOcwpjCSdt3S4Ax4YY23Fdh6OnBBwRJvzFjE5Wg55a6SIgwRkbS0XH1VAvkGWy2c4icFW6BJYATIuARPE391GT5YxjqRDRtzIAJFzcEplNkj1Wwb2nMKKNMOM3kZ4JbxbsnVIBsJE+SBa+UhvkgRqxaBxafZeT607hep6xqPhsjnP+F47X1t4k5k/nZXfCi+/Rz/izJqJDlYqBJcFsxMjMiu9cpepT0ZslyWmpzEtgT2NVWRt4kG1bnRHQ4LEaFp9OqxHhVc6uLRfj0e2pMJEnsM/ghrEAZv3xCr6dxDck+PBP5hN1era6PTFgDGDcSfFvyWJq7I9lZ4O4jIImeRzf7pXxNzjFoIiCYMZsUbq43Ta/p8ibD6wgrU7TcOAkDgwYII7wE5fskZSbEzwfoT7+yTrdoaDE4iDwDlS7XbmhwbdouB3JuSFWdqRJEgkggd4daCijGV2cV69UAzcGAQ43t2RmrLZDhMkuBtI8HvlV6lJ+zaGmXEhoFsZuUNHSfDAc7kQBEjurNRrsk0q5GxokwbgZIn8FzqmwWAbtAIGSZ4I7wqbAPVFibBou0HNu03TpdsDQd1zMXgeOyXqcOdqSW+9siCf0Kr1miJAAcJzadtgQn0mAFjgQbQZiSGybJOoBqOLos8N5kzMz4URpPjo4io8ua1zshvq3AQeM8lRX07Q5oEATEC9omQUFIEB0EhtyDabG4g5RUNS19to2jESXGYEz3lHTXXRxIBYfVMA4uIHaVIp7iSLAlzbdiPTH7omU3A3Bk22yDBF8pzapd6QceqIiwMnz3QtnAalsBrItHNsY90+kwxIyPoRPKrVTv9cXzzbd8oCsmaRA/peAScX4H4IH1Xsgu0nkgBudsgz3sZn3Tg8Tx572ufuksYZi4BcT3HaEyu2In2EZJIj9VVdXRBkdZO72j87ry2obBK9N1UGT9h9F5vU5Wr4nEQvRReEh4Vp6rvWjEzc0StUF1y6rlcrC6Mmf8mXGJ7FXYn01WkbWFl/TU5C0NPplR0jxETytXSuVDK2i+bmnoENaRc4I+iGnAdab9+O4Pf38KxpqpNMgfNYj3BCnVbbT4dYSfNucrK2dtMCynUpjLsGT/v2yhrvJ+WC8nnGLCE1lLe5w+g7RnC1dF0sGXSARGcS0Wj6hE5pf2RKSjyzzdbRun+1/I72/4qWoc4jaZBF5gkz38L2YosLCXXOb8XyOyzdUGOsbiD6pvPElHj8jnlEqVnnKFc7rkOcRl5+UzIIHeyb8J9xiYcTMj/CuO0MSItIBcYIvkgo9ZR3NAkQbW+0W4T3lV8BWVNMATuAu3kCQ50K1uj/0adgaWksGDOYCRpv/ADeQ0kkCwgmbxNvqhrEl7jgQTm05NsLmrf6OKuoeXkuPygwBh0eITOnkBpbcbifIFreU+lRe6SGtIjHBgZBKVX0zbODS0jPN/fsj2TWpwddophrZkRJmxv4+i4erAAPG303i+5WH6QVGEmJgATMm/lL6VScypDr3sZi3JlBstW/aOLn8q4NJF3DYRFx9Xe0qlRcHP3hzgWm8DLSCD+a1dSzYJJBzaDYHlL6Log4Hc7Y0yQ4eOD5skxn+LbBulYFKjJLhDiBEYE5n6KfhbmyZ9RLYPfJKtVdC0QG+rkO9+PJVik1xOABJiBeIiZSpZPaOsClT2D03bF7/AGKnfv3P/pFh7jJH5KDSLvQ10AH1QePPlD1SsGsDGWjjwl1b/YPsweoV4JXn9W4ErQ11YFY9Ry2vHhSGN0hb1WqJzykPV6JnZmV6mVy6plcrC6Mif8mWGFPY5VmlNYUiSNPFIu0XrV0taLrEY5OZUVbJj2NKE00eu6frZcLwruoLRcXDhicHmF5ClrdostPpuvuNwkcrPyeM09kHRvdOkt3Gx8ZjEqzUquAjkiLd+5CKk0HB9Jx4/Zc30ECJ8jx5Kz27YBXc1wZmCcjIgC/1VZzg2GQSCMjg5P6K3V9TieMwOeEJYI9Qk22kWI7H/BTIv5JK9RxDfVbm4/VVKdUu/paQOACBJwdv0Vt9bh1zcSL34wq9aiW3Bh0NyO5umx/ZIlrGsOT8Scgw3vnwrtCh8WBmCfBvmIskVIcBEE/1cAdz7q3097KRtPB8T4XTk6tdnM9T0D+HJb63bWgbYiTBMq71PolBlMva0OIwRx4vld0b+IA1p3WN+fHZBX6kC0j5p5iwPYKd8Kx/5OzIl9y8tvq/R4+sHbgCIaAYBEiPZJo0GthzjJaD6cQeFoa4EtcZA5HNu0e6XVogt3bQHcDg/wCVXjPg1bK1er8V5IwIkAE8fipeZJbBgQB/8zxA5/JA17gPTIPPviR91FAbQCSRLpJzxiEyqJL+n2tb/wDOASUitq3E7KZ3F1iQLAc3QvHxHN2ghlwAMkEXvwjMAEMEC0nHiPKXSTt9kUMpua1sTxJd+fuvN9U18vJBsm9T6m35Wmwt7rz2oryr3jeO72YSVBamtKpPcpc9Lc5akY0JyTsB6U4o3FKcU5Iz8khVRcheVycujMnL8mOBRhyrhyIOQNFuGUsh6Y16qhyNrkDiWIZi216tUK+1Z7XJoelSjZex5T1nSOrbbEy0/gvTtqtcABHqgzn2PhfMqdaFq9L6y6mb3byP1CzPI8Lb8o9j+JdHsqtO4/L9VXLoMZEk/buF1PUtqNlpn/e3dHTpiCT7d/qs/rs4Vsni0g2HjuhojkmXDdMcRif3Vg0cgg3x/vCifbcYm0G1ip2OKJpl+DFpM4jMHsiftAAAMc3kTHBV2tR/tsZFx7XlV6tH0RyLxwfpyjU0yRumrG02FrTB91Zfq5ECf891lMc8QT6YHAmR7d09tTcJDc2kmM9ghljV2Q0WzeDmMgDnHskajUHE8WuB+iVUc7AsLXzKTT0ZcZPNhOI9lMYJctnAGqX33c/Kb45V13wzBIB2xAknB/t7eEFLQASA71c9gEyrRY0bnRbN/wBFMpRb4JIdXc8nb/V9IH0wFl9V6iGDY0+5/RK6n1rLWekY8rzmprlxurfj+M27kuCOErYNerJlV3PUPclOK1oxop5coRegL0BcgJTFEpzysJzktxUEoSUaRWnkBeVyBxXJhTk+Qg5EHJIKIFc0TGY8OTGlVwUxrkDRZhMsNcjDlXDkQcluJajlLIeja9VQ5NY5A4liGU9T0msaVIuPN/pwFo6fr7HAb/SQ3I5jiF4+pqyQBOEv4ioy8SM23LsvfVifQG60OG5jp+sSup631S4YsTbnPH6rwtGsW4J+60NL1h7eZHYgKvLwa6DTTPZfzQMmb4ESL8KBWYSJMGbnAjleZb1ZpiRF5sSnN6xTOQf97pD8WS9MmjffWYDkDz37Ln1w0fL7Tf2gLFPVqRvCXV642LNH3/ZQvGk/TOo2jrARAMGDnKU7URd3pjF7rz1brMn9gAqdfqTncp0PDkdwj1R6u2bTP2v78rC671JxfGABx5WNV1JPKQ6oreLw4wdiZZoroc+rKS96AuQOcrqiVsmayXOSiVxcgJTEilOdnEoSVBKAlGkVpSJJQkqCUJKNIrykcSuQOXIqEOXIIKMFJlECiaFRmPaUQckhyIOQNFmOQeHItyQCiBQUPjkHgow5Vw5EHIWh0chYD0Qeq+5SHIXEdHMWw9EHqqHqQ9C4j45y38VQKirb129RoH9wy22ouNRVA9TvUaBfc8DjUQmoklyjci1FSzsaXoJQFyjci1FPLYwuQFyEuQlylIXLISShJUEoSUaRXlMklASuJQkokhMpEEoSVxKElFRXlImVyGVCIXYEqQU3+W8/gp/l/P4LtkQsOT4/4LBRAoxQ8/gpFDyobQaxz+CAVMqfheVPwvKHgaoz+DgUQKj4anYo4GrYncpBQ7FIaoDTkGHKdyDau2qKC2kHuXbkG1TtXUTvIPcu3INq7aopE7sLco3KNqiFNEOTC3KNyGF0KaBcmTuUEqCFELqBcmcSoJU7UMKRbbIJQkotqjYiFuwCVBRlnlRsRCnGQtcmCl5/BcutA6S+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124" name="AutoShape 4" descr="data:image/jpeg;base64,/9j/4AAQSkZJRgABAQAAAQABAAD/2wCEAAkGBxQREBQUEBQVFhUXFRYXFRYVFBUXFRgSFxQYGBQWFxUYHCggGBolGxYXIjEhJSorLi4uFx8zODMsNygtLisBCgoKDQ0NDw8PDywZFBksLDc3NyssKys3LCwrKysrNyw3Nyw3KywsKysrLCsrKyssLCsrKysrKysrKysrKysrK//AABEIANkA6AMBIgACEQEDEQH/xAAcAAEAAgIDAQAAAAAAAAAAAAAABAUCAwEGBwj/xABCEAABAwIDBQUFBgQDCQEAAAABAAIRAyEEMUEFElFhcQYHgZHwEyKhsdEUIzJSweEVQnLxc5KyCENEYoKTo8LSov/EABYBAQEBAAAAAAAAAAAAAAAAAAABAv/EABQRAQAAAAAAAAAAAAAAAAAAAAD/2gAMAwEAAhEDEQA/APDkREBERAREQEREBERAREQEREBERAREQEREBERAREQEREBERAREQEREBERAREQEREBEVr2e7OYnH1PZ4Si6o4RvEWa0HIvebNFjmdEFUi9v7OdxjWgO2jX3jb7qhYdHVXC/QAdV6LsbsjgMGB9mwtFrh/O5vtKn/cqS4eBhB8wbN7NYvEgHD4WvUBycyk8t/wA0Qr6j3VbWd/wjhzdUotjzfK+oHYsN/EfouG49py+aD5kd3T7VH/DD/vUP/tR392O1Rng3+D6R+T19SPfOVuhWNRzsxHNB8iY/sxjKE+2wuIZGZNF+7z96IKqV9nMqOOQHh+oVXtbs3g8Y0/a8NSqHIu3QH+FRsPHgUHyKi907SdyVB8u2fXdSdmKdb3qfICoPeaOodmvJe0vZXF7Pfu4ui5gJhrx71N+f4agsTaYzGoCClREQEREBERAREQEREBERAREQEREBZU6ZcQ1oJcSAABJJJgAAZlb9nYCpiKraVBjn1HmGtaJJP6DmbBfRHdz2Ao7NaKtUNq4oiS+JbSkXZS+RdmeQQdS7B9y5qBtXahLAbjDtMPI09q8fh/pF+JBsvZ8HgqOFoilhqbKbG5NYABOpgZnmbqJidpRYKEa73usDGiCxq4mOahvxP5fisBSfJmbcVzSb7wjMcYzQaX0yc/ittOnukRnr0UtrD+Ix04KNiLXA+nl4KCU6sdMtCuadQk59OfGFX/a8ichbxWJpk+834es0FvEkQL5rc10eswo+EnMuJ5H+ylAiDKoxqs/KtGIwrK1M069NtRjs2OaHNd1BkLfUeBroFDxNfdZMzfLmDn65IPJ+3Hc0IdW2UTNycM8+fsnn/S7zyC8axFB1N7mVGuY9phzXAtc0jMFpuCvrH+K7sTaM+BKoe3XYrD7Xpb7Yp4lo9ysB+IDJlUD8TeebcxaQQ+aEU7bOyauErOo4hhY9uYORGjmnUHioKAiIgIiICIiAiIgIiICzo0i9wa0EucQGgZlxMADnKwXq3c72WE/ba4ykUAcpydU65geJ4IO693HY5mzKHtKgDsTVb9478jc/ZN8czqRyC7LXxDjIatXtnPMNEAZmFsrPaGk8gOqI5o4eLuI5CfiuKeM/PAM2AkmNL5Sq41/e3s+Mi2eQGiOqKKvaeMDjA+Jiei2OcImDHmqfDjit4eReLc8plBZYuoGN3py0t4egqt+0yf5YHW62Yytv0rjXPXXPwCqSTeUEqrX3/DJKO03U7QCPqozBw1WNQ3Qdj2btAOF5/RTq2JYF1GjVLHW45HLNW9avLbRwvyvFuSCz9nJnMEaX/X1ZY4vAl7eYv1GSoRjyxwJJLRzyV5h9oWB3pB0JzVHX8VTIMOF9Vt2LVLakTn5E8CrrEYSnVuB5KJQ2aGOkmeFtYQUHeF2JZtKgd2G12A+yc7jqxx/KY8MxwXzfj8HUoVX0qzSyoxxa5pzBHz66r6yrve0tMaxmIjQ252Xn3fN2PbiMP9toN++pNHtQP95Rzn+pkz/TOcBB4OiIgIiICIiAiIgIiIJ+wtmnE4inSb/M4bx4Nn3j61hfQ2Hc2mxlGnZrQGhoyAAiPkvL+7HZ0NdVcLuMN/pH7z5BepbL3Q4nN1vC11BbV6wpMmLm0c/oFT4vEOcImQTMKVtGqCwA5yY9eCqdxEbqToUsOsoNMwpLM0VIo1dIvPw1VlRNveP0UDBUr/2nJTjRBQcPotdNwcrDn+6qcQ4glvA+slf4fC+zYSInW2miqMZRBcT1mDlblry5IIzH5LbVg3C5bSG7JEwMza3iRKnMDNwEMggGXF2d9J9XQVkGCSLDjY35arBrpNjCxxD5eSfVrJTeQ3LxWkYueTrK2YVokT+bX5WWDAtzGAC8SoLihUJP3bi0ZcOSfxgtMPHiOPRQ8K4Frraeio9QzeOZ+qC3/iTXkgTEercv0W2i7eb7w0IcM2kajhl81R4Vl1c4OrIi0znxQfOveR2Y/h+Nc1o+6qS+lyaT7zP+k/AtXVV9Hd6nZ443Z7ywfeUR7VkC5DQd9ojOWzbUgL5xRRERAREQEREBEUvZNIOr0wci4fC6D1nsvQ9nRY3g0fJdq2Y7d3uYEevFdf2c2GDormll4KIl4ypvFuXUCLLXUbwRgEhcvzt4oDW2W+jUiHWMW+FpWDDN+HPVbwyNM8/G4PkiuXVCTIz5LZQqPc8CcvolOkbeslubU3JjM58B+6CbiKsNJ65HLgqqrXJ9XK4r487wAFj6OS2jAlwmT4BBxT2jLdy1shFz1Vjg6Z3La2uLeXRQqOzt28X5K8weDgW4Ijr20sFeQB0CiuAAgcl2mvhpNxIm4nMdVXv2VvG1uf6QPBUU7WQR6lXWyqLXseXgWmLXg5jw/VY1NkbrJJ9XNvJZ7MO7InM5c0Emph2wQ0C4IyvcKoxFDdyII5Z+PO67HSptcfenryWmvgQ4SIsJIyk8CeiK63T/ABfRdh2aQKbgYm55zH7Kv+wkk7oi4z58BwW2i3dfB6/BEWIcAcrE5dV8qdsNlfZMfiaEQGVXbn+GTvU//wAFq+oqVWY6x4LxTv8ANnbmOo1hlWoAH+um4g3/AKSxFeYIiICIiAiIgK17MMnFM8fp+qqld9j2b2KaOR/RB6rgYy8FfYZhLSY1iV13CHJdn2fWa2k6RJMbtyIg5njaR4qI11wGx6us8IIcD8/JcEb1xppmsWA70XnoFRMpsDjaIUijhDPBbsIAW2EGYJ06BT8LTO8Gk9ekKCMGx5LRiG8/3U/aAa11jpxVUcVvGJm+gyVEeg5u8Cc+loV21wEbp0vf5Lr1OgQ8mZkqwp0nQdeCC4wz7FoIN88lPoHdFlS4EEXI8wram/PyUVsLpMrbh2X4f2Wv2JAk5LKkLjd4Ko17So71vkq77IQA7gruYtN1maUgCbFBQYt7mZO8pW3Z9YkwTmLD1yXG06BBUCkx++3cmQZv1vCC0qES4CZAAgjXMFQ6P3lWHEzx1sf2+KkwXSdQRkdZ+Oq2jCwd7W0+VkGupTgleW/7QWGnD4Sp+WpUZ/nYHD/QV697PIniF5d38MH8MpcsWwf+Gr9EHgqIiKIiICIiArjsm8DFMnIh3yn9FTqXsqruVmH/AJvnZB67QMBvMT68la0KpVDgzIHKZ81ZUHk2RFxhqkFWPst+CcxkeNyfHNUtOtlkuxbNLd2/r9kGjCVSyZPnHOVZUahOhB04nUKJiYFTLmuGVXTy5cUEmow+uiiVaRaTGvKD8Mlu+0wDmFnSrF8zc6oNFOmSRb4WV1SZH4/COPNVlWqWXB5yQpVPaO/AJz+aCcGADmsmPAv6stJG8BB/txXLBH6qKlmvLRwyWTXEEfDgtDBOQMXW32oyGfHXogz35ctzKvwWhrbrEOv68VUSXe9JIUOhT3Zi99VOcQG9VpeYFkGmiAJkC5nwU+i2b5qKGxlfx5qRhnQOqBVZEeJ+i8i7/qoGBoNGuJDv8tKoP/ZesYqpJjIAf3XiH+0DjZOFpcPavPH+UA/6kHj6IiKIiICIiAuQYyXCIPVdiVN6k1w4BXmHbInSR53hdT7u8YH0jTJu0wMvw2j9V22vRdTtp8OqIlU9PQUzCYq8E56qsovlbpsgt3YgGOIEc1kw6zlEQbwTfxuq1twIz9fopdA6ZH1mgm1h1jic+PiLrZQxMAcvksn1GupECAY45kH4WUCg0kgNvOSguBVZUaG/H6qLUp+ycAJnQ2jktdIAAyb/ACKVX/m0jrZBY0qpLhcaCBwOatqYBHDiut4N+49rh5Fdio1gba8NbZhFbGVjECVkwS/r6KzwrRvEaLc2gQZ4/JAIgfp0Wug2TcaLZWkowbtzE6KhEkkxC0vXLjfJcxu55n4IgDbmsp3QTqsmNC14o6II1Z5IvoF86d8W0PbbUe3SkxlPO29G+6PF8eC+gNs4xuHpOfUMNa0vf/S0bx8YHxXyltXHOxFerWf+Ko9zzeY3nExPATHgioqIiAiIgIiICIiC27M7S+z4gOJMZcsxnyNxymV7O8irSa4aQJA0heBL0fu/7QFzTRc7349yTmW3aROsWPgUHaXAtMGxiY6qYxwMctJzH1UnDAV6QdkZIc2Igj+y0HC7rgHcc+UojJpOZUt9J0BxBgxfSdJKypYSHQb6+HNW2EpgCIkcPDSUFQ2oRceQVhs2tDr2db4fJaca/cMOMgyW8Wnw0UnBuBYYcd7+bjJy6oNj6Be926OZuo9VoJgmFufWv7wtyzBR1HfEi/TTqEEMHnrnqrrZDXFwPn9VFwez5uR4wYXYdm0S0Dez9Qgm02ERHiszmZhbqdli4INBF/oteZEacVIPLJRqzoyQc714K1sbJusSCbn4lctbGf7oNzXATCi74knVbnmLDqVGxmJZRpvq1SGsY0uc45BoElB5b317cNHCjDgnfrm98qTCC4+Lt1vMNcvDlcdrduux+Mq4h8gOMMaTO5SFmN8rmNSTqqdFEREBERAREQEREBb8Di3UajXsMFpnl0PJaEQe29kdvsxFMEEg5EHL1nnw6LttN7HtgtvbovnjYO134aoC1xDSRPK+Y9XXtnZzaTa7Q9rhBAkSIgxcDw8EF4aVwRpn0i3JTqLQGnjEC2h/Zctw0iTZbaVDQHwKI6xVpnePzP7pRkHM/suw4nAl50aRwHzBuordnwZuOIOSDdSb904iSIuCBxgLPDVQ0AtmdeHTmtraY3SD8NFto4YM1NzoB8kFrQrggS2SbWspVGP5f3UCk6bQRxn6BTKJQSt8nLRA+VgBex8lllkg5LVpqWXNV3rgsCZN0Gtq4JuszwC5DUHDWaleD99Xbb29Q4LDO+6Yfv3A2fVB/B/S2PE9L9m73+8MYZjsHg3/AH7rVXt/3TCLtB0qH4A8cvA0UREQEREBERAREQEREBERAVrsDblTCPlhlpzb+o4H5qqRB7z2U7ZitSbcdCI68vWi7TQxgORifVivmPC4l1NwcxxBHl4jVd67P94RZArt/wCppI8xl6zUHuNLHHQDS5+q01hMGb3ysYyXXdjbfp1Wg03tcDxz6q2FaRLCJ55IixwzS0XMjipjXCP1VUyoSBvDrf1Kya8i2iC2mRM9FsZUm0qro4ocTPT91MYTEwqLNlSC2OELa4k65qA2pYSt9PERe6DfVaViAuBXBEiF1btL3iYLZ4cH1A+sJiiz3n70SAd2QyZzKDt7oAJcYAGZgADUzovHu8XvdYxrqGzHB7yCHYgfgZ/hfmd/zZDSdPP+3HeTi9pksJ9jQm1GmTB/xHZvPkOS6WisnvLiS4kkkkkmSScyTqViiICIiAiIgIiICIiAiIgIiICIiAiIg34PGPpO3qTi13Ec812vZfeHXpEe1aKgi9908rwumog9fwPeXhiBv+0pngW7w82kz5K+wXb3COA++YOvuny1XgSIPpjA9pcNU/BVou6PaT5TPwUmv2noUxLntaALlxgRrmvl5EH0Zju9DZ9EXql54URvyOtgF1ja/fQ1sjCUXO4PqENGX5RJ+IXjSIO1bc7wsfi2ltSsWsObaY3BnOf4tOK6s4yZNyczzXCICIiAiIgIiICIiAiIgIiICIiAiIgIiICIiAiIgIiICIiAiIgIiICIiAiIgIiICIiA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7" name="6 Imagen" descr="sol.jpg"/>
          <p:cNvPicPr>
            <a:picLocks noChangeAspect="1"/>
          </p:cNvPicPr>
          <p:nvPr/>
        </p:nvPicPr>
        <p:blipFill>
          <a:blip r:embed="rId2" cstate="print"/>
          <a:stretch>
            <a:fillRect/>
          </a:stretch>
        </p:blipFill>
        <p:spPr>
          <a:xfrm>
            <a:off x="535395" y="2221317"/>
            <a:ext cx="2171700" cy="2105025"/>
          </a:xfrm>
          <a:prstGeom prst="rect">
            <a:avLst/>
          </a:prstGeom>
        </p:spPr>
      </p:pic>
      <p:sp>
        <p:nvSpPr>
          <p:cNvPr id="9" name="8 CuadroTexto"/>
          <p:cNvSpPr txBox="1"/>
          <p:nvPr/>
        </p:nvSpPr>
        <p:spPr>
          <a:xfrm>
            <a:off x="642910" y="5214950"/>
            <a:ext cx="1714512" cy="646331"/>
          </a:xfrm>
          <a:prstGeom prst="rect">
            <a:avLst/>
          </a:prstGeom>
          <a:noFill/>
        </p:spPr>
        <p:txBody>
          <a:bodyPr wrap="square" rtlCol="0">
            <a:spAutoFit/>
          </a:bodyPr>
          <a:lstStyle/>
          <a:p>
            <a:r>
              <a:rPr lang="es-ES" sz="3600" dirty="0" smtClean="0"/>
              <a:t>EL SOL</a:t>
            </a:r>
            <a:endParaRPr lang="es-ES" sz="3600" dirty="0"/>
          </a:p>
        </p:txBody>
      </p:sp>
      <p:pic>
        <p:nvPicPr>
          <p:cNvPr id="10" name="9 Imagen" descr="luna.jpg"/>
          <p:cNvPicPr>
            <a:picLocks noChangeAspect="1"/>
          </p:cNvPicPr>
          <p:nvPr/>
        </p:nvPicPr>
        <p:blipFill>
          <a:blip r:embed="rId3" cstate="print"/>
          <a:stretch>
            <a:fillRect/>
          </a:stretch>
        </p:blipFill>
        <p:spPr>
          <a:xfrm>
            <a:off x="3017109" y="2204864"/>
            <a:ext cx="2765829" cy="2071702"/>
          </a:xfrm>
          <a:prstGeom prst="rect">
            <a:avLst/>
          </a:prstGeom>
        </p:spPr>
      </p:pic>
      <p:sp>
        <p:nvSpPr>
          <p:cNvPr id="11" name="10 CuadroTexto"/>
          <p:cNvSpPr txBox="1"/>
          <p:nvPr/>
        </p:nvSpPr>
        <p:spPr>
          <a:xfrm>
            <a:off x="3143240" y="5214950"/>
            <a:ext cx="2428892" cy="646331"/>
          </a:xfrm>
          <a:prstGeom prst="rect">
            <a:avLst/>
          </a:prstGeom>
          <a:noFill/>
        </p:spPr>
        <p:txBody>
          <a:bodyPr wrap="square" rtlCol="0">
            <a:spAutoFit/>
          </a:bodyPr>
          <a:lstStyle/>
          <a:p>
            <a:r>
              <a:rPr lang="es-ES" sz="3600" dirty="0" smtClean="0"/>
              <a:t>LA LUNA</a:t>
            </a:r>
            <a:endParaRPr lang="es-ES" sz="3600" dirty="0"/>
          </a:p>
        </p:txBody>
      </p:sp>
      <p:pic>
        <p:nvPicPr>
          <p:cNvPr id="12" name="11 Imagen" descr="mercurio.jpg"/>
          <p:cNvPicPr>
            <a:picLocks noChangeAspect="1"/>
          </p:cNvPicPr>
          <p:nvPr/>
        </p:nvPicPr>
        <p:blipFill>
          <a:blip r:embed="rId4" cstate="print"/>
          <a:stretch>
            <a:fillRect/>
          </a:stretch>
        </p:blipFill>
        <p:spPr>
          <a:xfrm>
            <a:off x="6072198" y="2238896"/>
            <a:ext cx="2143125" cy="2133600"/>
          </a:xfrm>
          <a:prstGeom prst="rect">
            <a:avLst/>
          </a:prstGeom>
        </p:spPr>
      </p:pic>
      <p:sp>
        <p:nvSpPr>
          <p:cNvPr id="13" name="12 CuadroTexto"/>
          <p:cNvSpPr txBox="1"/>
          <p:nvPr/>
        </p:nvSpPr>
        <p:spPr>
          <a:xfrm>
            <a:off x="6000760" y="5214950"/>
            <a:ext cx="2857520" cy="646331"/>
          </a:xfrm>
          <a:prstGeom prst="rect">
            <a:avLst/>
          </a:prstGeom>
          <a:noFill/>
        </p:spPr>
        <p:txBody>
          <a:bodyPr wrap="square" rtlCol="0">
            <a:spAutoFit/>
          </a:bodyPr>
          <a:lstStyle/>
          <a:p>
            <a:r>
              <a:rPr lang="es-ES" sz="3600" dirty="0" smtClean="0"/>
              <a:t>MERCURIO</a:t>
            </a:r>
            <a:endParaRPr lang="es-ES" sz="3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txBox="1">
            <a:spLocks/>
          </p:cNvSpPr>
          <p:nvPr/>
        </p:nvSpPr>
        <p:spPr>
          <a:xfrm>
            <a:off x="179512" y="331483"/>
            <a:ext cx="8496944" cy="720080"/>
          </a:xfrm>
          <a:prstGeom prst="rect">
            <a:avLst/>
          </a:prstGeom>
          <a:ln>
            <a:noFill/>
          </a:ln>
        </p:spPr>
        <p:txBody>
          <a:bodyPr vert="horz"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r>
              <a:rPr lang="es-CL" sz="5400" u="sng" dirty="0" smtClean="0">
                <a:solidFill>
                  <a:srgbClr val="FFFF00"/>
                </a:solidFill>
              </a:rPr>
              <a:t>M0VIMIENTOS DE LA TIERRA</a:t>
            </a:r>
            <a:endParaRPr lang="es-CL" sz="5400" u="sng" dirty="0">
              <a:solidFill>
                <a:srgbClr val="FFFF00"/>
              </a:solidFill>
            </a:endParaRPr>
          </a:p>
        </p:txBody>
      </p:sp>
      <p:grpSp>
        <p:nvGrpSpPr>
          <p:cNvPr id="15" name="14 Grupo"/>
          <p:cNvGrpSpPr/>
          <p:nvPr/>
        </p:nvGrpSpPr>
        <p:grpSpPr>
          <a:xfrm>
            <a:off x="390330" y="1159531"/>
            <a:ext cx="7998094" cy="1044116"/>
            <a:chOff x="0" y="3667"/>
            <a:chExt cx="6048672" cy="2800976"/>
          </a:xfrm>
        </p:grpSpPr>
        <p:sp>
          <p:nvSpPr>
            <p:cNvPr id="16" name="15 Rectángulo redondeado"/>
            <p:cNvSpPr/>
            <p:nvPr/>
          </p:nvSpPr>
          <p:spPr>
            <a:xfrm>
              <a:off x="0" y="3667"/>
              <a:ext cx="6048672" cy="2800976"/>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16 Rectángulo"/>
            <p:cNvSpPr/>
            <p:nvPr/>
          </p:nvSpPr>
          <p:spPr>
            <a:xfrm>
              <a:off x="59398" y="63065"/>
              <a:ext cx="5693259" cy="25975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CL" sz="2800" kern="1200" dirty="0" smtClean="0">
                  <a:latin typeface="+mj-lt"/>
                </a:rPr>
                <a:t>Precesión: recorre una circunferencia completa en 26.000 años</a:t>
              </a:r>
              <a:endParaRPr lang="es-CL" sz="2800" kern="1200" dirty="0">
                <a:latin typeface="+mj-lt"/>
              </a:endParaRPr>
            </a:p>
          </p:txBody>
        </p:sp>
      </p:gr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166535"/>
            <a:ext cx="3456384" cy="4691465"/>
          </a:xfrm>
          <a:prstGeom prst="rect">
            <a:avLst/>
          </a:prstGeom>
          <a:solidFill>
            <a:schemeClr val="tx1"/>
          </a:solidFill>
        </p:spPr>
      </p:pic>
      <p:grpSp>
        <p:nvGrpSpPr>
          <p:cNvPr id="9" name="8 Grupo"/>
          <p:cNvGrpSpPr/>
          <p:nvPr/>
        </p:nvGrpSpPr>
        <p:grpSpPr>
          <a:xfrm>
            <a:off x="5383673" y="2564904"/>
            <a:ext cx="3508807" cy="3816424"/>
            <a:chOff x="0" y="3667"/>
            <a:chExt cx="6048672" cy="2800976"/>
          </a:xfrm>
        </p:grpSpPr>
        <p:sp>
          <p:nvSpPr>
            <p:cNvPr id="10" name="9 Rectángulo redondeado"/>
            <p:cNvSpPr/>
            <p:nvPr/>
          </p:nvSpPr>
          <p:spPr>
            <a:xfrm>
              <a:off x="0" y="3667"/>
              <a:ext cx="6048672" cy="2800976"/>
            </a:xfrm>
            <a:prstGeom prst="roundRect">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10 Rectángulo"/>
            <p:cNvSpPr/>
            <p:nvPr/>
          </p:nvSpPr>
          <p:spPr>
            <a:xfrm>
              <a:off x="59398" y="63065"/>
              <a:ext cx="5693259" cy="25975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CL" sz="2800" kern="1200" dirty="0" smtClean="0">
                  <a:solidFill>
                    <a:schemeClr val="bg2"/>
                  </a:solidFill>
                  <a:latin typeface="+mj-lt"/>
                </a:rPr>
                <a:t>Nutación: pequeño ovalo que ocurre cada 18,6 años y se produce fundamentalmente por la atracción lunar</a:t>
              </a:r>
              <a:endParaRPr lang="es-CL" sz="2800" kern="1200" dirty="0">
                <a:solidFill>
                  <a:schemeClr val="bg2"/>
                </a:solidFill>
                <a:latin typeface="+mj-lt"/>
              </a:endParaRPr>
            </a:p>
          </p:txBody>
        </p:sp>
      </p:grpSp>
      <p:sp>
        <p:nvSpPr>
          <p:cNvPr id="12" name="11 CuadroTexto"/>
          <p:cNvSpPr txBox="1"/>
          <p:nvPr/>
        </p:nvSpPr>
        <p:spPr>
          <a:xfrm>
            <a:off x="5841932" y="5477214"/>
            <a:ext cx="2592288" cy="707886"/>
          </a:xfrm>
          <a:prstGeom prst="rect">
            <a:avLst/>
          </a:prstGeom>
          <a:solidFill>
            <a:srgbClr val="00B050"/>
          </a:solidFill>
        </p:spPr>
        <p:txBody>
          <a:bodyPr wrap="square" rtlCol="0">
            <a:spAutoFit/>
          </a:bodyPr>
          <a:lstStyle/>
          <a:p>
            <a:r>
              <a:rPr lang="es-CL" sz="4000" dirty="0" smtClean="0">
                <a:latin typeface="+mj-lt"/>
              </a:rPr>
              <a:t>VER VIDEO</a:t>
            </a:r>
            <a:endParaRPr lang="es-CL" sz="4000" dirty="0">
              <a:latin typeface="+mj-lt"/>
            </a:endParaRPr>
          </a:p>
        </p:txBody>
      </p:sp>
    </p:spTree>
    <p:extLst>
      <p:ext uri="{BB962C8B-B14F-4D97-AF65-F5344CB8AC3E}">
        <p14:creationId xmlns:p14="http://schemas.microsoft.com/office/powerpoint/2010/main" val="154108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txBox="1">
            <a:spLocks/>
          </p:cNvSpPr>
          <p:nvPr/>
        </p:nvSpPr>
        <p:spPr>
          <a:xfrm>
            <a:off x="179512" y="331483"/>
            <a:ext cx="8496944" cy="720080"/>
          </a:xfrm>
          <a:prstGeom prst="rect">
            <a:avLst/>
          </a:prstGeom>
          <a:ln>
            <a:noFill/>
          </a:ln>
        </p:spPr>
        <p:txBody>
          <a:bodyPr vert="horz"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r>
              <a:rPr lang="es-CL" sz="5400" u="sng" dirty="0" smtClean="0">
                <a:solidFill>
                  <a:srgbClr val="FFFF00"/>
                </a:solidFill>
              </a:rPr>
              <a:t>M0VIMIENTOS DE LA TIERRA</a:t>
            </a:r>
            <a:endParaRPr lang="es-CL" sz="5400" u="sng" dirty="0">
              <a:solidFill>
                <a:srgbClr val="FFFF00"/>
              </a:solidFill>
            </a:endParaRPr>
          </a:p>
        </p:txBody>
      </p:sp>
      <p:grpSp>
        <p:nvGrpSpPr>
          <p:cNvPr id="15" name="14 Grupo"/>
          <p:cNvGrpSpPr/>
          <p:nvPr/>
        </p:nvGrpSpPr>
        <p:grpSpPr>
          <a:xfrm>
            <a:off x="233891" y="1051563"/>
            <a:ext cx="7998094" cy="1656183"/>
            <a:chOff x="0" y="3667"/>
            <a:chExt cx="6048672" cy="2800976"/>
          </a:xfrm>
        </p:grpSpPr>
        <p:sp>
          <p:nvSpPr>
            <p:cNvPr id="16" name="15 Rectángulo redondeado"/>
            <p:cNvSpPr/>
            <p:nvPr/>
          </p:nvSpPr>
          <p:spPr>
            <a:xfrm>
              <a:off x="0" y="3667"/>
              <a:ext cx="6048672" cy="2800976"/>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16 Rectángulo"/>
            <p:cNvSpPr/>
            <p:nvPr/>
          </p:nvSpPr>
          <p:spPr>
            <a:xfrm>
              <a:off x="59398" y="63065"/>
              <a:ext cx="5693259" cy="25975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CL" sz="2800" kern="1200" dirty="0" smtClean="0">
                  <a:latin typeface="+mj-lt"/>
                </a:rPr>
                <a:t>Perihelio: Es el punto más cercano de la órbita de un planeta con respecto al sol. Todos los años en los primeros días de enero la tierra pasa por el perihelio de su órbita.</a:t>
              </a:r>
              <a:endParaRPr lang="es-CL" sz="2800" kern="1200" dirty="0">
                <a:latin typeface="+mj-lt"/>
              </a:endParaRPr>
            </a:p>
          </p:txBody>
        </p:sp>
      </p:grpSp>
      <p:grpSp>
        <p:nvGrpSpPr>
          <p:cNvPr id="9" name="8 Grupo"/>
          <p:cNvGrpSpPr/>
          <p:nvPr/>
        </p:nvGrpSpPr>
        <p:grpSpPr>
          <a:xfrm>
            <a:off x="5320498" y="3010352"/>
            <a:ext cx="3508807" cy="3816424"/>
            <a:chOff x="0" y="3667"/>
            <a:chExt cx="6048672" cy="2800976"/>
          </a:xfrm>
        </p:grpSpPr>
        <p:sp>
          <p:nvSpPr>
            <p:cNvPr id="10" name="9 Rectángulo redondeado"/>
            <p:cNvSpPr/>
            <p:nvPr/>
          </p:nvSpPr>
          <p:spPr>
            <a:xfrm>
              <a:off x="0" y="3667"/>
              <a:ext cx="6048672" cy="2800976"/>
            </a:xfrm>
            <a:prstGeom prst="roundRect">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10 Rectángulo"/>
            <p:cNvSpPr/>
            <p:nvPr/>
          </p:nvSpPr>
          <p:spPr>
            <a:xfrm>
              <a:off x="59398" y="63065"/>
              <a:ext cx="5693259" cy="25975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CL" sz="2800" kern="1200" dirty="0" smtClean="0">
                  <a:solidFill>
                    <a:schemeClr val="bg2"/>
                  </a:solidFill>
                  <a:latin typeface="+mj-lt"/>
                </a:rPr>
                <a:t>Afelio : Es el punto más lejano al sol. Los planetas se mueven más rápidamente en el perihelio y más lentamente en el afelio.</a:t>
              </a:r>
              <a:endParaRPr lang="es-CL" sz="2800" kern="1200" dirty="0">
                <a:solidFill>
                  <a:schemeClr val="bg2"/>
                </a:solidFill>
                <a:latin typeface="+mj-lt"/>
              </a:endParaRPr>
            </a:p>
          </p:txBody>
        </p:sp>
      </p:gr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444" y="2833382"/>
            <a:ext cx="4808619" cy="3596446"/>
          </a:xfrm>
          <a:prstGeom prst="rect">
            <a:avLst/>
          </a:prstGeom>
        </p:spPr>
      </p:pic>
    </p:spTree>
    <p:extLst>
      <p:ext uri="{BB962C8B-B14F-4D97-AF65-F5344CB8AC3E}">
        <p14:creationId xmlns:p14="http://schemas.microsoft.com/office/powerpoint/2010/main" val="2541813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79512" y="331483"/>
            <a:ext cx="8496944" cy="720080"/>
          </a:xfrm>
          <a:prstGeom prst="rect">
            <a:avLst/>
          </a:prstGeom>
          <a:ln>
            <a:noFill/>
          </a:ln>
        </p:spPr>
        <p:txBody>
          <a:bodyPr vert="horz"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r>
              <a:rPr lang="es-CL" sz="5400" u="sng" dirty="0" smtClean="0">
                <a:solidFill>
                  <a:srgbClr val="FFFF00"/>
                </a:solidFill>
              </a:rPr>
              <a:t>DATOS DE LA TIERRA</a:t>
            </a:r>
            <a:endParaRPr lang="es-CL" sz="5400" u="sng" dirty="0">
              <a:solidFill>
                <a:srgbClr val="FFFF00"/>
              </a:solidFill>
            </a:endParaRPr>
          </a:p>
        </p:txBody>
      </p:sp>
      <p:grpSp>
        <p:nvGrpSpPr>
          <p:cNvPr id="4" name="Group 1"/>
          <p:cNvGrpSpPr>
            <a:grpSpLocks noGrp="1"/>
          </p:cNvGrpSpPr>
          <p:nvPr/>
        </p:nvGrpSpPr>
        <p:grpSpPr bwMode="auto">
          <a:xfrm>
            <a:off x="179512" y="1051564"/>
            <a:ext cx="8640960" cy="5185748"/>
            <a:chOff x="1066" y="391"/>
            <a:chExt cx="4037" cy="2994"/>
          </a:xfrm>
        </p:grpSpPr>
        <p:sp>
          <p:nvSpPr>
            <p:cNvPr id="5" name="Rectangle 2"/>
            <p:cNvSpPr>
              <a:spLocks noChangeArrowheads="1"/>
            </p:cNvSpPr>
            <p:nvPr/>
          </p:nvSpPr>
          <p:spPr bwMode="auto">
            <a:xfrm>
              <a:off x="3084" y="3115"/>
              <a:ext cx="2018" cy="270"/>
            </a:xfrm>
            <a:prstGeom prst="rect">
              <a:avLst/>
            </a:prstGeom>
            <a:noFill/>
            <a:ln w="9525">
              <a:solidFill>
                <a:schemeClr val="tx1"/>
              </a:solidFill>
              <a:round/>
              <a:headEnd/>
              <a:tailEnd/>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2400" b="1">
                  <a:solidFill>
                    <a:srgbClr val="FFFFFF"/>
                  </a:solidFill>
                  <a:latin typeface="Times New Roman" pitchFamily="16" charset="0"/>
                  <a:cs typeface="Times New Roman" pitchFamily="16" charset="0"/>
                </a:rPr>
                <a:t>5,98* 10</a:t>
              </a:r>
              <a:r>
                <a:rPr lang="es-ES_tradnl" sz="2400" b="1" baseline="30000">
                  <a:solidFill>
                    <a:srgbClr val="FFFFFF"/>
                  </a:solidFill>
                  <a:latin typeface="Times New Roman" pitchFamily="16" charset="0"/>
                  <a:cs typeface="Times New Roman" pitchFamily="16" charset="0"/>
                </a:rPr>
                <a:t>24</a:t>
              </a:r>
              <a:r>
                <a:rPr lang="es-ES_tradnl" sz="2400" b="1">
                  <a:solidFill>
                    <a:srgbClr val="FFFFFF"/>
                  </a:solidFill>
                  <a:latin typeface="Times New Roman" pitchFamily="16" charset="0"/>
                  <a:cs typeface="Times New Roman" pitchFamily="16" charset="0"/>
                </a:rPr>
                <a:t> kg</a:t>
              </a:r>
            </a:p>
          </p:txBody>
        </p:sp>
        <p:sp>
          <p:nvSpPr>
            <p:cNvPr id="6" name="Rectangle 3"/>
            <p:cNvSpPr>
              <a:spLocks noChangeArrowheads="1"/>
            </p:cNvSpPr>
            <p:nvPr/>
          </p:nvSpPr>
          <p:spPr bwMode="auto">
            <a:xfrm>
              <a:off x="1066" y="3115"/>
              <a:ext cx="2018" cy="270"/>
            </a:xfrm>
            <a:prstGeom prst="rect">
              <a:avLst/>
            </a:prstGeom>
            <a:noFill/>
            <a:ln w="9525">
              <a:solidFill>
                <a:schemeClr val="tx1"/>
              </a:solidFill>
              <a:round/>
              <a:headEnd/>
              <a:tailEnd/>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FFFFFF"/>
                  </a:solidFill>
                  <a:latin typeface="Times New Roman" pitchFamily="16" charset="0"/>
                  <a:cs typeface="Times New Roman" pitchFamily="16" charset="0"/>
                </a:rPr>
                <a:t>Masa:</a:t>
              </a:r>
            </a:p>
          </p:txBody>
        </p:sp>
        <p:sp>
          <p:nvSpPr>
            <p:cNvPr id="7" name="Rectangle 4"/>
            <p:cNvSpPr>
              <a:spLocks noChangeArrowheads="1"/>
            </p:cNvSpPr>
            <p:nvPr/>
          </p:nvSpPr>
          <p:spPr bwMode="auto">
            <a:xfrm>
              <a:off x="3084" y="2636"/>
              <a:ext cx="2018" cy="478"/>
            </a:xfrm>
            <a:prstGeom prst="rect">
              <a:avLst/>
            </a:prstGeom>
            <a:noFill/>
            <a:ln w="9525">
              <a:solidFill>
                <a:schemeClr val="tx1"/>
              </a:solidFill>
              <a:round/>
              <a:headEnd/>
              <a:tailEnd/>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FFFFFF"/>
                  </a:solidFill>
                  <a:latin typeface="Times New Roman" pitchFamily="16" charset="0"/>
                  <a:cs typeface="Times New Roman" pitchFamily="16" charset="0"/>
                </a:rPr>
                <a:t>9,78 m/s</a:t>
              </a:r>
              <a:r>
                <a:rPr lang="en-US" sz="2400" b="1" baseline="30000">
                  <a:solidFill>
                    <a:srgbClr val="FFFFFF"/>
                  </a:solidFill>
                  <a:latin typeface="Times New Roman" pitchFamily="16" charset="0"/>
                  <a:cs typeface="Times New Roman" pitchFamily="16" charset="0"/>
                </a:rPr>
                <a:t>2</a:t>
              </a:r>
            </a:p>
          </p:txBody>
        </p:sp>
        <p:sp>
          <p:nvSpPr>
            <p:cNvPr id="8" name="Rectangle 5"/>
            <p:cNvSpPr>
              <a:spLocks noChangeArrowheads="1"/>
            </p:cNvSpPr>
            <p:nvPr/>
          </p:nvSpPr>
          <p:spPr bwMode="auto">
            <a:xfrm>
              <a:off x="1066" y="2636"/>
              <a:ext cx="2018" cy="478"/>
            </a:xfrm>
            <a:prstGeom prst="rect">
              <a:avLst/>
            </a:prstGeom>
            <a:noFill/>
            <a:ln w="9525">
              <a:solidFill>
                <a:schemeClr val="tx1"/>
              </a:solidFill>
              <a:round/>
              <a:headEnd/>
              <a:tailEnd/>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FFFFFF"/>
                  </a:solidFill>
                  <a:latin typeface="Times New Roman" pitchFamily="16" charset="0"/>
                  <a:cs typeface="Times New Roman" pitchFamily="16" charset="0"/>
                </a:rPr>
                <a:t>Gravedad : superficial en el ecuador</a:t>
              </a:r>
            </a:p>
          </p:txBody>
        </p:sp>
        <p:sp>
          <p:nvSpPr>
            <p:cNvPr id="9" name="Rectangle 6"/>
            <p:cNvSpPr>
              <a:spLocks noChangeArrowheads="1"/>
            </p:cNvSpPr>
            <p:nvPr/>
          </p:nvSpPr>
          <p:spPr bwMode="auto">
            <a:xfrm>
              <a:off x="3084" y="2158"/>
              <a:ext cx="2018" cy="478"/>
            </a:xfrm>
            <a:prstGeom prst="rect">
              <a:avLst/>
            </a:prstGeom>
            <a:noFill/>
            <a:ln w="9525">
              <a:solidFill>
                <a:schemeClr val="tx1"/>
              </a:solidFill>
              <a:round/>
              <a:headEnd/>
              <a:tailEnd/>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FFFFFF"/>
                  </a:solidFill>
                  <a:latin typeface="Times New Roman" pitchFamily="16" charset="0"/>
                  <a:cs typeface="Times New Roman" pitchFamily="16" charset="0"/>
                </a:rPr>
                <a:t>15° C</a:t>
              </a:r>
            </a:p>
          </p:txBody>
        </p:sp>
        <p:sp>
          <p:nvSpPr>
            <p:cNvPr id="10" name="Rectangle 7"/>
            <p:cNvSpPr>
              <a:spLocks noChangeArrowheads="1"/>
            </p:cNvSpPr>
            <p:nvPr/>
          </p:nvSpPr>
          <p:spPr bwMode="auto">
            <a:xfrm>
              <a:off x="1066" y="2158"/>
              <a:ext cx="2018" cy="478"/>
            </a:xfrm>
            <a:prstGeom prst="rect">
              <a:avLst/>
            </a:prstGeom>
            <a:noFill/>
            <a:ln w="9525">
              <a:solidFill>
                <a:schemeClr val="tx1"/>
              </a:solidFill>
              <a:round/>
              <a:headEnd/>
              <a:tailEnd/>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FFFFFF"/>
                  </a:solidFill>
                  <a:latin typeface="Times New Roman" pitchFamily="16" charset="0"/>
                  <a:cs typeface="Times New Roman" pitchFamily="16" charset="0"/>
                </a:rPr>
                <a:t>Temperatura: media superficial</a:t>
              </a:r>
            </a:p>
          </p:txBody>
        </p:sp>
        <p:sp>
          <p:nvSpPr>
            <p:cNvPr id="11" name="Rectangle 8"/>
            <p:cNvSpPr>
              <a:spLocks noChangeArrowheads="1"/>
            </p:cNvSpPr>
            <p:nvPr/>
          </p:nvSpPr>
          <p:spPr bwMode="auto">
            <a:xfrm>
              <a:off x="3084" y="1680"/>
              <a:ext cx="2018" cy="478"/>
            </a:xfrm>
            <a:prstGeom prst="rect">
              <a:avLst/>
            </a:prstGeom>
            <a:noFill/>
            <a:ln w="9525">
              <a:solidFill>
                <a:schemeClr val="tx1"/>
              </a:solidFill>
              <a:round/>
              <a:headEnd/>
              <a:tailEnd/>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2400" b="1">
                  <a:solidFill>
                    <a:srgbClr val="FFFFFF"/>
                  </a:solidFill>
                  <a:latin typeface="Times New Roman" pitchFamily="16" charset="0"/>
                  <a:cs typeface="Times New Roman" pitchFamily="16" charset="0"/>
                </a:rPr>
                <a:t>365,256 dias</a:t>
              </a:r>
            </a:p>
          </p:txBody>
        </p:sp>
        <p:sp>
          <p:nvSpPr>
            <p:cNvPr id="12" name="Rectangle 9"/>
            <p:cNvSpPr>
              <a:spLocks noChangeArrowheads="1"/>
            </p:cNvSpPr>
            <p:nvPr/>
          </p:nvSpPr>
          <p:spPr bwMode="auto">
            <a:xfrm>
              <a:off x="1066" y="1680"/>
              <a:ext cx="2018" cy="478"/>
            </a:xfrm>
            <a:prstGeom prst="rect">
              <a:avLst/>
            </a:prstGeom>
            <a:noFill/>
            <a:ln w="9525">
              <a:solidFill>
                <a:schemeClr val="tx1"/>
              </a:solidFill>
              <a:round/>
              <a:headEnd/>
              <a:tailEnd/>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FFFFFF"/>
                  </a:solidFill>
                  <a:latin typeface="Times New Roman" pitchFamily="16" charset="0"/>
                  <a:cs typeface="Times New Roman" pitchFamily="16" charset="0"/>
                </a:rPr>
                <a:t>Año : orbita alrededor del sol</a:t>
              </a:r>
            </a:p>
          </p:txBody>
        </p:sp>
        <p:sp>
          <p:nvSpPr>
            <p:cNvPr id="13" name="Rectangle 10"/>
            <p:cNvSpPr>
              <a:spLocks noChangeArrowheads="1"/>
            </p:cNvSpPr>
            <p:nvPr/>
          </p:nvSpPr>
          <p:spPr bwMode="auto">
            <a:xfrm>
              <a:off x="3084" y="1201"/>
              <a:ext cx="2018" cy="478"/>
            </a:xfrm>
            <a:prstGeom prst="rect">
              <a:avLst/>
            </a:prstGeom>
            <a:noFill/>
            <a:ln w="9525">
              <a:solidFill>
                <a:schemeClr val="tx1"/>
              </a:solidFill>
              <a:round/>
              <a:headEnd/>
              <a:tailEnd/>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2400" b="1">
                  <a:solidFill>
                    <a:srgbClr val="FFFFFF"/>
                  </a:solidFill>
                  <a:latin typeface="Times New Roman" pitchFamily="16" charset="0"/>
                  <a:cs typeface="Times New Roman" pitchFamily="16" charset="0"/>
                </a:rPr>
                <a:t>23,93 hr</a:t>
              </a:r>
            </a:p>
          </p:txBody>
        </p:sp>
        <p:sp>
          <p:nvSpPr>
            <p:cNvPr id="14" name="Rectangle 11"/>
            <p:cNvSpPr>
              <a:spLocks noChangeArrowheads="1"/>
            </p:cNvSpPr>
            <p:nvPr/>
          </p:nvSpPr>
          <p:spPr bwMode="auto">
            <a:xfrm>
              <a:off x="1066" y="1201"/>
              <a:ext cx="2018" cy="478"/>
            </a:xfrm>
            <a:prstGeom prst="rect">
              <a:avLst/>
            </a:prstGeom>
            <a:noFill/>
            <a:ln w="9525">
              <a:solidFill>
                <a:schemeClr val="tx1"/>
              </a:solidFill>
              <a:round/>
              <a:headEnd/>
              <a:tailEnd/>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a:solidFill>
                    <a:srgbClr val="FFFFFF"/>
                  </a:solidFill>
                  <a:latin typeface="Times New Roman" pitchFamily="16" charset="0"/>
                  <a:cs typeface="Times New Roman" pitchFamily="16" charset="0"/>
                </a:rPr>
                <a:t>Día: periodo de rotación sobre el eje</a:t>
              </a:r>
            </a:p>
          </p:txBody>
        </p:sp>
        <p:sp>
          <p:nvSpPr>
            <p:cNvPr id="15" name="Rectangle 12"/>
            <p:cNvSpPr>
              <a:spLocks noChangeArrowheads="1"/>
            </p:cNvSpPr>
            <p:nvPr/>
          </p:nvSpPr>
          <p:spPr bwMode="auto">
            <a:xfrm>
              <a:off x="3084" y="931"/>
              <a:ext cx="2018" cy="270"/>
            </a:xfrm>
            <a:prstGeom prst="rect">
              <a:avLst/>
            </a:prstGeom>
            <a:noFill/>
            <a:ln w="9525">
              <a:solidFill>
                <a:schemeClr val="tx1"/>
              </a:solidFill>
              <a:round/>
              <a:headEnd/>
              <a:tailEnd/>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FFFFFF"/>
                  </a:solidFill>
                  <a:latin typeface="Times New Roman" pitchFamily="16" charset="0"/>
                  <a:cs typeface="Times New Roman" pitchFamily="16" charset="0"/>
                </a:rPr>
                <a:t>149.600.000km</a:t>
              </a:r>
            </a:p>
          </p:txBody>
        </p:sp>
        <p:sp>
          <p:nvSpPr>
            <p:cNvPr id="16" name="Rectangle 13"/>
            <p:cNvSpPr>
              <a:spLocks noChangeArrowheads="1"/>
            </p:cNvSpPr>
            <p:nvPr/>
          </p:nvSpPr>
          <p:spPr bwMode="auto">
            <a:xfrm>
              <a:off x="1066" y="931"/>
              <a:ext cx="2018" cy="270"/>
            </a:xfrm>
            <a:prstGeom prst="rect">
              <a:avLst/>
            </a:prstGeom>
            <a:noFill/>
            <a:ln w="9525">
              <a:solidFill>
                <a:schemeClr val="tx1"/>
              </a:solidFill>
              <a:round/>
              <a:headEnd/>
              <a:tailEnd/>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FFFFFF"/>
                  </a:solidFill>
                  <a:latin typeface="Times New Roman" pitchFamily="16" charset="0"/>
                  <a:cs typeface="Times New Roman" pitchFamily="16" charset="0"/>
                </a:rPr>
                <a:t>Distancia: media sol</a:t>
              </a:r>
            </a:p>
          </p:txBody>
        </p:sp>
        <p:sp>
          <p:nvSpPr>
            <p:cNvPr id="17" name="Rectangle 14"/>
            <p:cNvSpPr>
              <a:spLocks noChangeArrowheads="1"/>
            </p:cNvSpPr>
            <p:nvPr/>
          </p:nvSpPr>
          <p:spPr bwMode="auto">
            <a:xfrm>
              <a:off x="3084" y="661"/>
              <a:ext cx="2018" cy="270"/>
            </a:xfrm>
            <a:prstGeom prst="rect">
              <a:avLst/>
            </a:prstGeom>
            <a:noFill/>
            <a:ln w="9525">
              <a:solidFill>
                <a:schemeClr val="tx1"/>
              </a:solidFill>
              <a:round/>
              <a:headEnd/>
              <a:tailEnd/>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ES_tradnl" sz="2400" b="1">
                  <a:solidFill>
                    <a:srgbClr val="FFFFFF"/>
                  </a:solidFill>
                  <a:latin typeface="Times New Roman" pitchFamily="16" charset="0"/>
                  <a:cs typeface="Times New Roman" pitchFamily="16" charset="0"/>
                </a:rPr>
                <a:t>6.378 km</a:t>
              </a:r>
            </a:p>
          </p:txBody>
        </p:sp>
        <p:sp>
          <p:nvSpPr>
            <p:cNvPr id="18" name="Rectangle 15"/>
            <p:cNvSpPr>
              <a:spLocks noChangeArrowheads="1"/>
            </p:cNvSpPr>
            <p:nvPr/>
          </p:nvSpPr>
          <p:spPr bwMode="auto">
            <a:xfrm>
              <a:off x="1066" y="661"/>
              <a:ext cx="2018" cy="270"/>
            </a:xfrm>
            <a:prstGeom prst="rect">
              <a:avLst/>
            </a:prstGeom>
            <a:noFill/>
            <a:ln w="9525">
              <a:solidFill>
                <a:schemeClr val="tx1"/>
              </a:solidFill>
              <a:round/>
              <a:headEnd/>
              <a:tailEnd/>
            </a:ln>
          </p:spPr>
          <p:txBody>
            <a:bodyPr lIns="90000" tIns="46800" rIns="90000" bIns="468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FFFFFF"/>
                  </a:solidFill>
                  <a:latin typeface="Times New Roman" pitchFamily="16" charset="0"/>
                  <a:cs typeface="Times New Roman" pitchFamily="16" charset="0"/>
                </a:rPr>
                <a:t>Tamaño: radio ecuatorial</a:t>
              </a:r>
            </a:p>
          </p:txBody>
        </p:sp>
        <p:sp>
          <p:nvSpPr>
            <p:cNvPr id="19" name="Rectangle 16"/>
            <p:cNvSpPr>
              <a:spLocks noChangeArrowheads="1"/>
            </p:cNvSpPr>
            <p:nvPr/>
          </p:nvSpPr>
          <p:spPr bwMode="auto">
            <a:xfrm>
              <a:off x="1066" y="391"/>
              <a:ext cx="4037" cy="270"/>
            </a:xfrm>
            <a:prstGeom prst="rect">
              <a:avLst/>
            </a:prstGeom>
            <a:noFill/>
            <a:ln w="9525">
              <a:solidFill>
                <a:schemeClr val="tx1"/>
              </a:solidFill>
              <a:round/>
              <a:headEnd/>
              <a:tailEnd/>
            </a:ln>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a:solidFill>
                    <a:srgbClr val="FFFFFF"/>
                  </a:solidFill>
                  <a:latin typeface="Times New Roman" pitchFamily="16" charset="0"/>
                  <a:cs typeface="Times New Roman" pitchFamily="16" charset="0"/>
                </a:rPr>
                <a:t>Datos sobre la tierra</a:t>
              </a:r>
            </a:p>
          </p:txBody>
        </p:sp>
        <p:sp>
          <p:nvSpPr>
            <p:cNvPr id="20" name="Line 17"/>
            <p:cNvSpPr>
              <a:spLocks noChangeShapeType="1"/>
            </p:cNvSpPr>
            <p:nvPr/>
          </p:nvSpPr>
          <p:spPr bwMode="auto">
            <a:xfrm>
              <a:off x="1066" y="391"/>
              <a:ext cx="4037" cy="1"/>
            </a:xfrm>
            <a:prstGeom prst="line">
              <a:avLst/>
            </a:prstGeom>
            <a:noFill/>
            <a:ln w="12600">
              <a:solidFill>
                <a:schemeClr val="tx1"/>
              </a:solidFill>
              <a:miter lim="800000"/>
              <a:headEnd/>
              <a:tailEnd/>
            </a:ln>
          </p:spPr>
          <p:txBody>
            <a:bodyPr/>
            <a:lstStyle/>
            <a:p>
              <a:endParaRPr lang="es-CL" sz="2400" b="1"/>
            </a:p>
          </p:txBody>
        </p:sp>
        <p:sp>
          <p:nvSpPr>
            <p:cNvPr id="21" name="Line 18"/>
            <p:cNvSpPr>
              <a:spLocks noChangeShapeType="1"/>
            </p:cNvSpPr>
            <p:nvPr/>
          </p:nvSpPr>
          <p:spPr bwMode="auto">
            <a:xfrm>
              <a:off x="1066" y="3385"/>
              <a:ext cx="4037" cy="1"/>
            </a:xfrm>
            <a:prstGeom prst="line">
              <a:avLst/>
            </a:prstGeom>
            <a:noFill/>
            <a:ln w="12600">
              <a:solidFill>
                <a:schemeClr val="tx1"/>
              </a:solidFill>
              <a:miter lim="800000"/>
              <a:headEnd/>
              <a:tailEnd/>
            </a:ln>
          </p:spPr>
          <p:txBody>
            <a:bodyPr/>
            <a:lstStyle/>
            <a:p>
              <a:endParaRPr lang="es-CL" sz="2400" b="1"/>
            </a:p>
          </p:txBody>
        </p:sp>
        <p:sp>
          <p:nvSpPr>
            <p:cNvPr id="22" name="Line 19"/>
            <p:cNvSpPr>
              <a:spLocks noChangeShapeType="1"/>
            </p:cNvSpPr>
            <p:nvPr/>
          </p:nvSpPr>
          <p:spPr bwMode="auto">
            <a:xfrm>
              <a:off x="1066" y="391"/>
              <a:ext cx="1" cy="2994"/>
            </a:xfrm>
            <a:prstGeom prst="line">
              <a:avLst/>
            </a:prstGeom>
            <a:noFill/>
            <a:ln w="12600">
              <a:solidFill>
                <a:schemeClr val="tx1"/>
              </a:solidFill>
              <a:miter lim="800000"/>
              <a:headEnd/>
              <a:tailEnd/>
            </a:ln>
          </p:spPr>
          <p:txBody>
            <a:bodyPr/>
            <a:lstStyle/>
            <a:p>
              <a:endParaRPr lang="es-CL" sz="2400" b="1"/>
            </a:p>
          </p:txBody>
        </p:sp>
        <p:sp>
          <p:nvSpPr>
            <p:cNvPr id="23" name="Line 20"/>
            <p:cNvSpPr>
              <a:spLocks noChangeShapeType="1"/>
            </p:cNvSpPr>
            <p:nvPr/>
          </p:nvSpPr>
          <p:spPr bwMode="auto">
            <a:xfrm>
              <a:off x="5103" y="391"/>
              <a:ext cx="1" cy="2994"/>
            </a:xfrm>
            <a:prstGeom prst="line">
              <a:avLst/>
            </a:prstGeom>
            <a:noFill/>
            <a:ln w="12600">
              <a:solidFill>
                <a:schemeClr val="tx1"/>
              </a:solidFill>
              <a:miter lim="800000"/>
              <a:headEnd/>
              <a:tailEnd/>
            </a:ln>
          </p:spPr>
          <p:txBody>
            <a:bodyPr/>
            <a:lstStyle/>
            <a:p>
              <a:endParaRPr lang="es-CL" sz="2400" b="1"/>
            </a:p>
          </p:txBody>
        </p:sp>
        <p:sp>
          <p:nvSpPr>
            <p:cNvPr id="24" name="Line 21"/>
            <p:cNvSpPr>
              <a:spLocks noChangeShapeType="1"/>
            </p:cNvSpPr>
            <p:nvPr/>
          </p:nvSpPr>
          <p:spPr bwMode="auto">
            <a:xfrm>
              <a:off x="1066" y="661"/>
              <a:ext cx="4037" cy="1"/>
            </a:xfrm>
            <a:prstGeom prst="line">
              <a:avLst/>
            </a:prstGeom>
            <a:noFill/>
            <a:ln w="12600">
              <a:solidFill>
                <a:schemeClr val="tx1"/>
              </a:solidFill>
              <a:miter lim="800000"/>
              <a:headEnd/>
              <a:tailEnd/>
            </a:ln>
          </p:spPr>
          <p:txBody>
            <a:bodyPr/>
            <a:lstStyle/>
            <a:p>
              <a:endParaRPr lang="es-CL" sz="2400" b="1"/>
            </a:p>
          </p:txBody>
        </p:sp>
        <p:sp>
          <p:nvSpPr>
            <p:cNvPr id="25" name="Line 22"/>
            <p:cNvSpPr>
              <a:spLocks noChangeShapeType="1"/>
            </p:cNvSpPr>
            <p:nvPr/>
          </p:nvSpPr>
          <p:spPr bwMode="auto">
            <a:xfrm>
              <a:off x="1066" y="931"/>
              <a:ext cx="4037" cy="1"/>
            </a:xfrm>
            <a:prstGeom prst="line">
              <a:avLst/>
            </a:prstGeom>
            <a:noFill/>
            <a:ln w="12600">
              <a:solidFill>
                <a:schemeClr val="tx1"/>
              </a:solidFill>
              <a:miter lim="800000"/>
              <a:headEnd/>
              <a:tailEnd/>
            </a:ln>
          </p:spPr>
          <p:txBody>
            <a:bodyPr/>
            <a:lstStyle/>
            <a:p>
              <a:endParaRPr lang="es-CL" sz="2400" b="1"/>
            </a:p>
          </p:txBody>
        </p:sp>
        <p:sp>
          <p:nvSpPr>
            <p:cNvPr id="26" name="Line 23"/>
            <p:cNvSpPr>
              <a:spLocks noChangeShapeType="1"/>
            </p:cNvSpPr>
            <p:nvPr/>
          </p:nvSpPr>
          <p:spPr bwMode="auto">
            <a:xfrm>
              <a:off x="3084" y="661"/>
              <a:ext cx="1" cy="2724"/>
            </a:xfrm>
            <a:prstGeom prst="line">
              <a:avLst/>
            </a:prstGeom>
            <a:noFill/>
            <a:ln w="12600">
              <a:solidFill>
                <a:schemeClr val="tx1"/>
              </a:solidFill>
              <a:miter lim="800000"/>
              <a:headEnd/>
              <a:tailEnd/>
            </a:ln>
          </p:spPr>
          <p:txBody>
            <a:bodyPr/>
            <a:lstStyle/>
            <a:p>
              <a:endParaRPr lang="es-CL" sz="2400" b="1"/>
            </a:p>
          </p:txBody>
        </p:sp>
        <p:sp>
          <p:nvSpPr>
            <p:cNvPr id="27" name="Line 24"/>
            <p:cNvSpPr>
              <a:spLocks noChangeShapeType="1"/>
            </p:cNvSpPr>
            <p:nvPr/>
          </p:nvSpPr>
          <p:spPr bwMode="auto">
            <a:xfrm>
              <a:off x="1066" y="1201"/>
              <a:ext cx="4037" cy="1"/>
            </a:xfrm>
            <a:prstGeom prst="line">
              <a:avLst/>
            </a:prstGeom>
            <a:noFill/>
            <a:ln w="12600">
              <a:solidFill>
                <a:schemeClr val="tx1"/>
              </a:solidFill>
              <a:miter lim="800000"/>
              <a:headEnd/>
              <a:tailEnd/>
            </a:ln>
          </p:spPr>
          <p:txBody>
            <a:bodyPr/>
            <a:lstStyle/>
            <a:p>
              <a:endParaRPr lang="es-CL" sz="2400" b="1"/>
            </a:p>
          </p:txBody>
        </p:sp>
        <p:sp>
          <p:nvSpPr>
            <p:cNvPr id="28" name="Line 25"/>
            <p:cNvSpPr>
              <a:spLocks noChangeShapeType="1"/>
            </p:cNvSpPr>
            <p:nvPr/>
          </p:nvSpPr>
          <p:spPr bwMode="auto">
            <a:xfrm>
              <a:off x="1066" y="1680"/>
              <a:ext cx="4037" cy="1"/>
            </a:xfrm>
            <a:prstGeom prst="line">
              <a:avLst/>
            </a:prstGeom>
            <a:noFill/>
            <a:ln w="12600">
              <a:solidFill>
                <a:schemeClr val="tx1"/>
              </a:solidFill>
              <a:miter lim="800000"/>
              <a:headEnd/>
              <a:tailEnd/>
            </a:ln>
          </p:spPr>
          <p:txBody>
            <a:bodyPr/>
            <a:lstStyle/>
            <a:p>
              <a:endParaRPr lang="es-CL" sz="2400" b="1"/>
            </a:p>
          </p:txBody>
        </p:sp>
        <p:sp>
          <p:nvSpPr>
            <p:cNvPr id="29" name="Line 26"/>
            <p:cNvSpPr>
              <a:spLocks noChangeShapeType="1"/>
            </p:cNvSpPr>
            <p:nvPr/>
          </p:nvSpPr>
          <p:spPr bwMode="auto">
            <a:xfrm>
              <a:off x="1066" y="2158"/>
              <a:ext cx="4037" cy="1"/>
            </a:xfrm>
            <a:prstGeom prst="line">
              <a:avLst/>
            </a:prstGeom>
            <a:noFill/>
            <a:ln w="12600">
              <a:solidFill>
                <a:schemeClr val="tx1"/>
              </a:solidFill>
              <a:miter lim="800000"/>
              <a:headEnd/>
              <a:tailEnd/>
            </a:ln>
          </p:spPr>
          <p:txBody>
            <a:bodyPr/>
            <a:lstStyle/>
            <a:p>
              <a:endParaRPr lang="es-CL" sz="2400" b="1"/>
            </a:p>
          </p:txBody>
        </p:sp>
        <p:sp>
          <p:nvSpPr>
            <p:cNvPr id="30" name="Line 27"/>
            <p:cNvSpPr>
              <a:spLocks noChangeShapeType="1"/>
            </p:cNvSpPr>
            <p:nvPr/>
          </p:nvSpPr>
          <p:spPr bwMode="auto">
            <a:xfrm>
              <a:off x="1066" y="2636"/>
              <a:ext cx="4037" cy="1"/>
            </a:xfrm>
            <a:prstGeom prst="line">
              <a:avLst/>
            </a:prstGeom>
            <a:noFill/>
            <a:ln w="12600">
              <a:solidFill>
                <a:schemeClr val="tx1"/>
              </a:solidFill>
              <a:miter lim="800000"/>
              <a:headEnd/>
              <a:tailEnd/>
            </a:ln>
          </p:spPr>
          <p:txBody>
            <a:bodyPr/>
            <a:lstStyle/>
            <a:p>
              <a:endParaRPr lang="es-CL" sz="2400" b="1"/>
            </a:p>
          </p:txBody>
        </p:sp>
        <p:sp>
          <p:nvSpPr>
            <p:cNvPr id="31" name="Line 28"/>
            <p:cNvSpPr>
              <a:spLocks noChangeShapeType="1"/>
            </p:cNvSpPr>
            <p:nvPr/>
          </p:nvSpPr>
          <p:spPr bwMode="auto">
            <a:xfrm>
              <a:off x="1066" y="3115"/>
              <a:ext cx="4037" cy="1"/>
            </a:xfrm>
            <a:prstGeom prst="line">
              <a:avLst/>
            </a:prstGeom>
            <a:noFill/>
            <a:ln w="12600">
              <a:solidFill>
                <a:schemeClr val="tx1"/>
              </a:solidFill>
              <a:miter lim="800000"/>
              <a:headEnd/>
              <a:tailEnd/>
            </a:ln>
          </p:spPr>
          <p:txBody>
            <a:bodyPr/>
            <a:lstStyle/>
            <a:p>
              <a:endParaRPr lang="es-CL" sz="2400" b="1"/>
            </a:p>
          </p:txBody>
        </p:sp>
      </p:grpSp>
    </p:spTree>
    <p:extLst>
      <p:ext uri="{BB962C8B-B14F-4D97-AF65-F5344CB8AC3E}">
        <p14:creationId xmlns:p14="http://schemas.microsoft.com/office/powerpoint/2010/main" val="463240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79512" y="331483"/>
            <a:ext cx="3528392" cy="720080"/>
          </a:xfrm>
          <a:prstGeom prst="rect">
            <a:avLst/>
          </a:prstGeom>
          <a:ln>
            <a:noFill/>
          </a:ln>
        </p:spPr>
        <p:txBody>
          <a:bodyPr vert="horz"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r>
              <a:rPr lang="es-CL" sz="5400" u="sng" dirty="0" smtClean="0">
                <a:solidFill>
                  <a:srgbClr val="FFFF00"/>
                </a:solidFill>
              </a:rPr>
              <a:t>LA LUNA</a:t>
            </a:r>
            <a:endParaRPr lang="es-CL" sz="5400" u="sng" dirty="0">
              <a:solidFill>
                <a:srgbClr val="FFFF00"/>
              </a:solidFill>
            </a:endParaRPr>
          </a:p>
        </p:txBody>
      </p:sp>
      <p:sp>
        <p:nvSpPr>
          <p:cNvPr id="10" name="2 Marcador de contenido"/>
          <p:cNvSpPr txBox="1">
            <a:spLocks/>
          </p:cNvSpPr>
          <p:nvPr/>
        </p:nvSpPr>
        <p:spPr>
          <a:xfrm>
            <a:off x="0" y="1340768"/>
            <a:ext cx="2699792" cy="5517232"/>
          </a:xfrm>
          <a:prstGeom prst="rect">
            <a:avLst/>
          </a:prstGeom>
          <a:solidFill>
            <a:srgbClr val="92D050"/>
          </a:solidFill>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s-ES" dirty="0" smtClean="0">
                <a:solidFill>
                  <a:schemeClr val="bg1"/>
                </a:solidFill>
                <a:latin typeface="+mj-lt"/>
              </a:rPr>
              <a:t>Hace 4.500 millones de años , un cuerpo del tamaño de Marte chocó contra la Tierra, formó una densa nube de residuos que obedeciendo a las leyes de la gravedad, se fueron uniendo hasta formar nuestro satélite.</a:t>
            </a:r>
            <a:endParaRPr lang="es-ES" dirty="0">
              <a:solidFill>
                <a:schemeClr val="bg1"/>
              </a:solidFill>
              <a:latin typeface="+mj-lt"/>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24769"/>
            <a:ext cx="6444208" cy="6858000"/>
          </a:xfrm>
          <a:prstGeom prst="rect">
            <a:avLst/>
          </a:prstGeom>
        </p:spPr>
      </p:pic>
    </p:spTree>
    <p:extLst>
      <p:ext uri="{BB962C8B-B14F-4D97-AF65-F5344CB8AC3E}">
        <p14:creationId xmlns:p14="http://schemas.microsoft.com/office/powerpoint/2010/main" val="3581326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771800" y="44624"/>
            <a:ext cx="3528392" cy="720080"/>
          </a:xfrm>
          <a:prstGeom prst="rect">
            <a:avLst/>
          </a:prstGeom>
          <a:ln>
            <a:noFill/>
          </a:ln>
        </p:spPr>
        <p:txBody>
          <a:bodyPr vert="horz"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CL" sz="5400" u="sng" dirty="0" smtClean="0">
                <a:solidFill>
                  <a:srgbClr val="FFFF00"/>
                </a:solidFill>
              </a:rPr>
              <a:t>LA LUNA</a:t>
            </a:r>
            <a:endParaRPr lang="es-CL" sz="5400" u="sng" dirty="0">
              <a:solidFill>
                <a:srgbClr val="FFFF00"/>
              </a:solidFill>
            </a:endParaRPr>
          </a:p>
        </p:txBody>
      </p:sp>
      <p:sp>
        <p:nvSpPr>
          <p:cNvPr id="10" name="2 Marcador de contenido"/>
          <p:cNvSpPr txBox="1">
            <a:spLocks/>
          </p:cNvSpPr>
          <p:nvPr/>
        </p:nvSpPr>
        <p:spPr>
          <a:xfrm>
            <a:off x="5652120" y="1124744"/>
            <a:ext cx="3384376" cy="5328592"/>
          </a:xfrm>
          <a:prstGeom prst="rect">
            <a:avLst/>
          </a:prstGeom>
          <a:solidFill>
            <a:srgbClr val="FFFF00"/>
          </a:solidFill>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s-ES" sz="2400" b="1" dirty="0" smtClean="0">
                <a:solidFill>
                  <a:schemeClr val="bg1"/>
                </a:solidFill>
                <a:latin typeface="+mj-lt"/>
              </a:rPr>
              <a:t>La Luna atrae a la Tierra produciendo las mareas.</a:t>
            </a:r>
          </a:p>
          <a:p>
            <a:pPr algn="ctr"/>
            <a:endParaRPr lang="es-ES" sz="2400" b="1" dirty="0" smtClean="0">
              <a:solidFill>
                <a:schemeClr val="bg1"/>
              </a:solidFill>
              <a:latin typeface="+mj-lt"/>
            </a:endParaRPr>
          </a:p>
          <a:p>
            <a:pPr algn="ctr"/>
            <a:r>
              <a:rPr lang="es-ES" sz="2400" b="1" dirty="0" smtClean="0">
                <a:solidFill>
                  <a:schemeClr val="bg1"/>
                </a:solidFill>
                <a:latin typeface="+mj-lt"/>
              </a:rPr>
              <a:t>El Sol también atrae a la Tierra pero en menor medida.</a:t>
            </a:r>
          </a:p>
          <a:p>
            <a:pPr algn="ctr"/>
            <a:endParaRPr lang="es-ES" sz="2400" b="1" dirty="0" smtClean="0">
              <a:solidFill>
                <a:schemeClr val="bg1"/>
              </a:solidFill>
              <a:latin typeface="+mj-lt"/>
            </a:endParaRPr>
          </a:p>
          <a:p>
            <a:pPr algn="ctr"/>
            <a:r>
              <a:rPr lang="es-ES" sz="2400" b="1" dirty="0" smtClean="0">
                <a:solidFill>
                  <a:schemeClr val="bg1"/>
                </a:solidFill>
                <a:latin typeface="+mj-lt"/>
              </a:rPr>
              <a:t>Las mareas más intensas se producen en Luna nueva.</a:t>
            </a:r>
          </a:p>
          <a:p>
            <a:pPr algn="ctr"/>
            <a:endParaRPr lang="es-ES" sz="2400" b="1" dirty="0" smtClean="0">
              <a:solidFill>
                <a:schemeClr val="bg1"/>
              </a:solidFill>
              <a:latin typeface="+mj-lt"/>
            </a:endParaRPr>
          </a:p>
          <a:p>
            <a:pPr algn="ctr"/>
            <a:r>
              <a:rPr lang="es-ES" sz="2400" b="1" dirty="0" smtClean="0">
                <a:solidFill>
                  <a:schemeClr val="bg1"/>
                </a:solidFill>
                <a:latin typeface="+mj-lt"/>
              </a:rPr>
              <a:t>La Luna se encuentra a 384.400 km de la Tierra.</a:t>
            </a:r>
          </a:p>
          <a:p>
            <a:pPr algn="ctr"/>
            <a:endParaRPr lang="es-ES" sz="2400" b="1" dirty="0">
              <a:solidFill>
                <a:schemeClr val="bg1"/>
              </a:solidFill>
              <a:latin typeface="+mj-lt"/>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836712"/>
            <a:ext cx="5256584" cy="5906448"/>
          </a:xfrm>
          <a:prstGeom prst="rect">
            <a:avLst/>
          </a:prstGeom>
        </p:spPr>
      </p:pic>
    </p:spTree>
    <p:extLst>
      <p:ext uri="{BB962C8B-B14F-4D97-AF65-F5344CB8AC3E}">
        <p14:creationId xmlns:p14="http://schemas.microsoft.com/office/powerpoint/2010/main" val="1699288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contenido"/>
          <p:cNvSpPr txBox="1">
            <a:spLocks/>
          </p:cNvSpPr>
          <p:nvPr/>
        </p:nvSpPr>
        <p:spPr>
          <a:xfrm>
            <a:off x="179512" y="960826"/>
            <a:ext cx="2880320" cy="2324157"/>
          </a:xfrm>
          <a:prstGeom prst="rect">
            <a:avLst/>
          </a:prstGeom>
          <a:solidFill>
            <a:srgbClr val="FFC000"/>
          </a:solidFill>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s-ES" sz="2800" dirty="0" smtClean="0">
                <a:solidFill>
                  <a:schemeClr val="bg1"/>
                </a:solidFill>
                <a:latin typeface="+mj-lt"/>
              </a:rPr>
              <a:t>Eclipse Solar : </a:t>
            </a:r>
          </a:p>
          <a:p>
            <a:pPr algn="ctr"/>
            <a:r>
              <a:rPr lang="es-ES" sz="2800" dirty="0" smtClean="0">
                <a:solidFill>
                  <a:schemeClr val="bg1"/>
                </a:solidFill>
                <a:latin typeface="+mj-lt"/>
              </a:rPr>
              <a:t>La luna se interpone entre el Sol y la Tierra. Hay varios tipos de ellos.</a:t>
            </a:r>
            <a:endParaRPr lang="es-ES" sz="2800" dirty="0">
              <a:solidFill>
                <a:schemeClr val="bg1"/>
              </a:solidFill>
              <a:latin typeface="+mj-lt"/>
            </a:endParaRPr>
          </a:p>
        </p:txBody>
      </p:sp>
      <p:sp>
        <p:nvSpPr>
          <p:cNvPr id="4" name="2 Marcador de contenido"/>
          <p:cNvSpPr txBox="1">
            <a:spLocks/>
          </p:cNvSpPr>
          <p:nvPr/>
        </p:nvSpPr>
        <p:spPr>
          <a:xfrm>
            <a:off x="5796136" y="1003873"/>
            <a:ext cx="2880320" cy="2281110"/>
          </a:xfrm>
          <a:prstGeom prst="rect">
            <a:avLst/>
          </a:prstGeom>
          <a:solidFill>
            <a:srgbClr val="92D050"/>
          </a:solidFill>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s-ES" sz="2800" dirty="0" smtClean="0">
                <a:solidFill>
                  <a:schemeClr val="bg1"/>
                </a:solidFill>
                <a:latin typeface="+mj-lt"/>
              </a:rPr>
              <a:t>Eclipse Lunar : </a:t>
            </a:r>
          </a:p>
          <a:p>
            <a:pPr algn="ctr"/>
            <a:r>
              <a:rPr lang="es-ES" sz="2800" dirty="0" smtClean="0">
                <a:solidFill>
                  <a:schemeClr val="bg1"/>
                </a:solidFill>
                <a:latin typeface="+mj-lt"/>
              </a:rPr>
              <a:t>La tierra se interpone entre el Sol y la Luna.</a:t>
            </a:r>
            <a:endParaRPr lang="es-ES" sz="2800" dirty="0">
              <a:solidFill>
                <a:schemeClr val="bg1"/>
              </a:solidFill>
              <a:latin typeface="+mj-lt"/>
            </a:endParaRPr>
          </a:p>
        </p:txBody>
      </p:sp>
      <p:pic>
        <p:nvPicPr>
          <p:cNvPr id="5" name="eclipse1.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67544" y="3514523"/>
            <a:ext cx="2723939" cy="2723939"/>
          </a:xfrm>
          <a:prstGeom prst="rect">
            <a:avLst/>
          </a:prstGeom>
        </p:spPr>
      </p:pic>
      <p:pic>
        <p:nvPicPr>
          <p:cNvPr id="6" name="eclipseluna.gif">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5652120" y="3294111"/>
            <a:ext cx="3024336" cy="3024336"/>
          </a:xfrm>
          <a:prstGeom prst="rect">
            <a:avLst/>
          </a:prstGeom>
        </p:spPr>
      </p:pic>
      <p:sp>
        <p:nvSpPr>
          <p:cNvPr id="7" name="1 Título"/>
          <p:cNvSpPr txBox="1">
            <a:spLocks/>
          </p:cNvSpPr>
          <p:nvPr/>
        </p:nvSpPr>
        <p:spPr>
          <a:xfrm>
            <a:off x="2771800" y="44624"/>
            <a:ext cx="3528392" cy="720080"/>
          </a:xfrm>
          <a:prstGeom prst="rect">
            <a:avLst/>
          </a:prstGeom>
          <a:ln>
            <a:noFill/>
          </a:ln>
        </p:spPr>
        <p:txBody>
          <a:bodyPr vert="horz" lIns="0" tIns="0" rIns="18288" bIns="0" anchor="b">
            <a:normAutofit fontScale="92500"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CL" sz="5400" u="sng" dirty="0" smtClean="0">
                <a:solidFill>
                  <a:srgbClr val="FFFF00"/>
                </a:solidFill>
              </a:rPr>
              <a:t>LA LUNA</a:t>
            </a:r>
            <a:endParaRPr lang="es-CL" sz="5400" u="sng" dirty="0">
              <a:solidFill>
                <a:srgbClr val="FFFF00"/>
              </a:solidFill>
            </a:endParaRPr>
          </a:p>
        </p:txBody>
      </p:sp>
    </p:spTree>
    <p:extLst>
      <p:ext uri="{BB962C8B-B14F-4D97-AF65-F5344CB8AC3E}">
        <p14:creationId xmlns:p14="http://schemas.microsoft.com/office/powerpoint/2010/main" val="3251146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ases_Sistema.swf"/>
          <p:cNvPicPr>
            <a:picLocks noRot="1" noChangeAspect="1"/>
          </p:cNvPicPr>
          <p:nvPr>
            <a:videoFile r:link="rId1"/>
          </p:nvPr>
        </p:nvPicPr>
        <p:blipFill>
          <a:blip r:embed="rId4"/>
          <a:stretch>
            <a:fillRect/>
          </a:stretch>
        </p:blipFill>
        <p:spPr>
          <a:xfrm>
            <a:off x="-792088" y="-387424"/>
            <a:ext cx="10260632" cy="7695474"/>
          </a:xfrm>
          <a:prstGeom prst="rect">
            <a:avLst/>
          </a:prstGeom>
        </p:spPr>
      </p:pic>
    </p:spTree>
    <p:extLst>
      <p:ext uri="{BB962C8B-B14F-4D97-AF65-F5344CB8AC3E}">
        <p14:creationId xmlns:p14="http://schemas.microsoft.com/office/powerpoint/2010/main" val="237199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83768" y="44624"/>
            <a:ext cx="4032448" cy="720080"/>
          </a:xfrm>
          <a:prstGeom prst="rect">
            <a:avLst/>
          </a:prstGeom>
          <a:ln>
            <a:noFill/>
          </a:ln>
        </p:spPr>
        <p:txBody>
          <a:bodyPr vert="horz" lIns="0" tIns="0" rIns="18288" bIns="0" anchor="b">
            <a:normAutofit fontScale="85000"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CL" sz="5400" u="sng" dirty="0" smtClean="0">
                <a:solidFill>
                  <a:srgbClr val="FFFF00"/>
                </a:solidFill>
              </a:rPr>
              <a:t>SISTEMA SOLAR</a:t>
            </a:r>
            <a:endParaRPr lang="es-CL" sz="5400" u="sng" dirty="0">
              <a:solidFill>
                <a:srgbClr val="FFFF00"/>
              </a:solidFill>
            </a:endParaRPr>
          </a:p>
        </p:txBody>
      </p:sp>
      <p:pic>
        <p:nvPicPr>
          <p:cNvPr id="7" name="3 Marcador de contenido" descr="sitema solar.png"/>
          <p:cNvPicPr>
            <a:picLocks noChangeAspect="1"/>
          </p:cNvPicPr>
          <p:nvPr/>
        </p:nvPicPr>
        <p:blipFill>
          <a:blip r:embed="rId2" cstate="print"/>
          <a:stretch>
            <a:fillRect/>
          </a:stretch>
        </p:blipFill>
        <p:spPr>
          <a:xfrm>
            <a:off x="-108520" y="836712"/>
            <a:ext cx="9361040" cy="5904656"/>
          </a:xfrm>
          <a:prstGeom prst="rect">
            <a:avLst/>
          </a:prstGeom>
          <a:ln>
            <a:noFill/>
          </a:ln>
          <a:effectLst>
            <a:softEdge rad="112500"/>
          </a:effectLst>
        </p:spPr>
      </p:pic>
    </p:spTree>
    <p:extLst>
      <p:ext uri="{BB962C8B-B14F-4D97-AF65-F5344CB8AC3E}">
        <p14:creationId xmlns:p14="http://schemas.microsoft.com/office/powerpoint/2010/main" val="34273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1520" y="70226"/>
            <a:ext cx="4032448" cy="720080"/>
          </a:xfrm>
          <a:prstGeom prst="rect">
            <a:avLst/>
          </a:prstGeom>
          <a:ln>
            <a:noFill/>
          </a:ln>
        </p:spPr>
        <p:txBody>
          <a:bodyPr vert="horz" lIns="0" tIns="0" rIns="18288" bIns="0" anchor="b">
            <a:normAutofit fontScale="77500" lnSpcReduction="2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r>
              <a:rPr lang="es-CL" sz="5400" u="sng" dirty="0" smtClean="0">
                <a:solidFill>
                  <a:srgbClr val="FFFF00"/>
                </a:solidFill>
              </a:rPr>
              <a:t>ZONA HABITABLE</a:t>
            </a:r>
            <a:endParaRPr lang="es-CL" sz="5400" u="sng" dirty="0">
              <a:solidFill>
                <a:srgbClr val="FFFF00"/>
              </a:solidFill>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31" y="790306"/>
            <a:ext cx="8352928" cy="5715161"/>
          </a:xfrm>
          <a:prstGeom prst="rect">
            <a:avLst/>
          </a:prstGeom>
        </p:spPr>
      </p:pic>
    </p:spTree>
    <p:extLst>
      <p:ext uri="{BB962C8B-B14F-4D97-AF65-F5344CB8AC3E}">
        <p14:creationId xmlns:p14="http://schemas.microsoft.com/office/powerpoint/2010/main" val="2104346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venus.jpg"/>
          <p:cNvPicPr>
            <a:picLocks noChangeAspect="1"/>
          </p:cNvPicPr>
          <p:nvPr/>
        </p:nvPicPr>
        <p:blipFill>
          <a:blip r:embed="rId2" cstate="print"/>
          <a:stretch>
            <a:fillRect/>
          </a:stretch>
        </p:blipFill>
        <p:spPr>
          <a:xfrm>
            <a:off x="1166789" y="548680"/>
            <a:ext cx="1833575" cy="2152458"/>
          </a:xfrm>
          <a:prstGeom prst="rect">
            <a:avLst/>
          </a:prstGeom>
        </p:spPr>
      </p:pic>
      <p:pic>
        <p:nvPicPr>
          <p:cNvPr id="6" name="5 Imagen" descr="marte.jpg"/>
          <p:cNvPicPr>
            <a:picLocks noChangeAspect="1"/>
          </p:cNvPicPr>
          <p:nvPr/>
        </p:nvPicPr>
        <p:blipFill>
          <a:blip r:embed="rId3" cstate="print"/>
          <a:stretch>
            <a:fillRect/>
          </a:stretch>
        </p:blipFill>
        <p:spPr>
          <a:xfrm>
            <a:off x="3525144" y="556457"/>
            <a:ext cx="1928827" cy="2169930"/>
          </a:xfrm>
          <a:prstGeom prst="rect">
            <a:avLst/>
          </a:prstGeom>
        </p:spPr>
      </p:pic>
      <p:pic>
        <p:nvPicPr>
          <p:cNvPr id="8" name="7 Imagen" descr="jupiter.jpg"/>
          <p:cNvPicPr>
            <a:picLocks noChangeAspect="1"/>
          </p:cNvPicPr>
          <p:nvPr/>
        </p:nvPicPr>
        <p:blipFill>
          <a:blip r:embed="rId4" cstate="print"/>
          <a:stretch>
            <a:fillRect/>
          </a:stretch>
        </p:blipFill>
        <p:spPr>
          <a:xfrm>
            <a:off x="6357950" y="548680"/>
            <a:ext cx="1928826" cy="2177707"/>
          </a:xfrm>
          <a:prstGeom prst="rect">
            <a:avLst/>
          </a:prstGeom>
        </p:spPr>
      </p:pic>
      <p:pic>
        <p:nvPicPr>
          <p:cNvPr id="9" name="8 Imagen" descr="saturno.jpg"/>
          <p:cNvPicPr>
            <a:picLocks noChangeAspect="1"/>
          </p:cNvPicPr>
          <p:nvPr/>
        </p:nvPicPr>
        <p:blipFill>
          <a:blip r:embed="rId5" cstate="print"/>
          <a:stretch>
            <a:fillRect/>
          </a:stretch>
        </p:blipFill>
        <p:spPr>
          <a:xfrm>
            <a:off x="1312703" y="3786190"/>
            <a:ext cx="1928826" cy="1993120"/>
          </a:xfrm>
          <a:prstGeom prst="rect">
            <a:avLst/>
          </a:prstGeom>
        </p:spPr>
      </p:pic>
      <p:pic>
        <p:nvPicPr>
          <p:cNvPr id="10" name="9 Imagen" descr="sirio.jpg"/>
          <p:cNvPicPr>
            <a:picLocks noChangeAspect="1"/>
          </p:cNvPicPr>
          <p:nvPr/>
        </p:nvPicPr>
        <p:blipFill>
          <a:blip r:embed="rId6" cstate="print"/>
          <a:stretch>
            <a:fillRect/>
          </a:stretch>
        </p:blipFill>
        <p:spPr>
          <a:xfrm>
            <a:off x="3821901" y="3714752"/>
            <a:ext cx="2064787" cy="2000264"/>
          </a:xfrm>
          <a:prstGeom prst="rect">
            <a:avLst/>
          </a:prstGeom>
        </p:spPr>
      </p:pic>
      <p:pic>
        <p:nvPicPr>
          <p:cNvPr id="11" name="10 Imagen" descr="galaxia andromeda.jpg"/>
          <p:cNvPicPr>
            <a:picLocks noChangeAspect="1"/>
          </p:cNvPicPr>
          <p:nvPr/>
        </p:nvPicPr>
        <p:blipFill>
          <a:blip r:embed="rId7" cstate="print"/>
          <a:stretch>
            <a:fillRect/>
          </a:stretch>
        </p:blipFill>
        <p:spPr>
          <a:xfrm>
            <a:off x="6329614" y="3786190"/>
            <a:ext cx="2071234" cy="1928826"/>
          </a:xfrm>
          <a:prstGeom prst="rect">
            <a:avLst/>
          </a:prstGeom>
        </p:spPr>
      </p:pic>
      <p:sp>
        <p:nvSpPr>
          <p:cNvPr id="12" name="11 CuadroTexto"/>
          <p:cNvSpPr txBox="1"/>
          <p:nvPr/>
        </p:nvSpPr>
        <p:spPr>
          <a:xfrm>
            <a:off x="1190601" y="2852936"/>
            <a:ext cx="1785950" cy="646331"/>
          </a:xfrm>
          <a:prstGeom prst="rect">
            <a:avLst/>
          </a:prstGeom>
          <a:noFill/>
        </p:spPr>
        <p:txBody>
          <a:bodyPr wrap="square" rtlCol="0">
            <a:spAutoFit/>
          </a:bodyPr>
          <a:lstStyle/>
          <a:p>
            <a:r>
              <a:rPr lang="es-ES" sz="3600" dirty="0" smtClean="0"/>
              <a:t>VENUS</a:t>
            </a:r>
            <a:endParaRPr lang="es-ES" sz="3600" dirty="0"/>
          </a:p>
        </p:txBody>
      </p:sp>
      <p:sp>
        <p:nvSpPr>
          <p:cNvPr id="13" name="12 CuadroTexto"/>
          <p:cNvSpPr txBox="1"/>
          <p:nvPr/>
        </p:nvSpPr>
        <p:spPr>
          <a:xfrm>
            <a:off x="3679076" y="2852936"/>
            <a:ext cx="2000264" cy="646331"/>
          </a:xfrm>
          <a:prstGeom prst="rect">
            <a:avLst/>
          </a:prstGeom>
          <a:noFill/>
        </p:spPr>
        <p:txBody>
          <a:bodyPr wrap="square" rtlCol="0">
            <a:spAutoFit/>
          </a:bodyPr>
          <a:lstStyle/>
          <a:p>
            <a:r>
              <a:rPr lang="es-ES" sz="3600" dirty="0" smtClean="0"/>
              <a:t>MARTE</a:t>
            </a:r>
            <a:endParaRPr lang="es-ES" sz="3600" dirty="0"/>
          </a:p>
        </p:txBody>
      </p:sp>
      <p:sp>
        <p:nvSpPr>
          <p:cNvPr id="14" name="13 CuadroTexto"/>
          <p:cNvSpPr txBox="1"/>
          <p:nvPr/>
        </p:nvSpPr>
        <p:spPr>
          <a:xfrm>
            <a:off x="6452075" y="2852936"/>
            <a:ext cx="1928826" cy="646331"/>
          </a:xfrm>
          <a:prstGeom prst="rect">
            <a:avLst/>
          </a:prstGeom>
          <a:noFill/>
        </p:spPr>
        <p:txBody>
          <a:bodyPr wrap="square" rtlCol="0">
            <a:spAutoFit/>
          </a:bodyPr>
          <a:lstStyle/>
          <a:p>
            <a:r>
              <a:rPr lang="es-ES" sz="3600" dirty="0" smtClean="0"/>
              <a:t>JUPITER</a:t>
            </a:r>
            <a:endParaRPr lang="es-ES" sz="3600" dirty="0"/>
          </a:p>
        </p:txBody>
      </p:sp>
      <p:sp>
        <p:nvSpPr>
          <p:cNvPr id="15" name="14 CuadroTexto"/>
          <p:cNvSpPr txBox="1"/>
          <p:nvPr/>
        </p:nvSpPr>
        <p:spPr>
          <a:xfrm>
            <a:off x="1096252" y="5779310"/>
            <a:ext cx="2428892" cy="646331"/>
          </a:xfrm>
          <a:prstGeom prst="rect">
            <a:avLst/>
          </a:prstGeom>
          <a:noFill/>
        </p:spPr>
        <p:txBody>
          <a:bodyPr wrap="square" rtlCol="0">
            <a:spAutoFit/>
          </a:bodyPr>
          <a:lstStyle/>
          <a:p>
            <a:r>
              <a:rPr lang="es-ES" sz="3600" dirty="0" smtClean="0"/>
              <a:t>SATURNO</a:t>
            </a:r>
            <a:endParaRPr lang="es-ES" sz="3600" dirty="0"/>
          </a:p>
        </p:txBody>
      </p:sp>
      <p:sp>
        <p:nvSpPr>
          <p:cNvPr id="16" name="15 CuadroTexto"/>
          <p:cNvSpPr txBox="1"/>
          <p:nvPr/>
        </p:nvSpPr>
        <p:spPr>
          <a:xfrm>
            <a:off x="4277150" y="5779310"/>
            <a:ext cx="1643074" cy="646331"/>
          </a:xfrm>
          <a:prstGeom prst="rect">
            <a:avLst/>
          </a:prstGeom>
          <a:noFill/>
        </p:spPr>
        <p:txBody>
          <a:bodyPr wrap="square" rtlCol="0">
            <a:spAutoFit/>
          </a:bodyPr>
          <a:lstStyle/>
          <a:p>
            <a:r>
              <a:rPr lang="es-ES" sz="3600" dirty="0" smtClean="0"/>
              <a:t>SIRIO</a:t>
            </a:r>
            <a:endParaRPr lang="es-ES" sz="3600" dirty="0"/>
          </a:p>
        </p:txBody>
      </p:sp>
      <p:sp>
        <p:nvSpPr>
          <p:cNvPr id="17" name="16 CuadroTexto"/>
          <p:cNvSpPr txBox="1"/>
          <p:nvPr/>
        </p:nvSpPr>
        <p:spPr>
          <a:xfrm>
            <a:off x="6176710" y="5779310"/>
            <a:ext cx="2873422" cy="646331"/>
          </a:xfrm>
          <a:prstGeom prst="rect">
            <a:avLst/>
          </a:prstGeom>
          <a:noFill/>
        </p:spPr>
        <p:txBody>
          <a:bodyPr wrap="square" rtlCol="0">
            <a:spAutoFit/>
          </a:bodyPr>
          <a:lstStyle/>
          <a:p>
            <a:r>
              <a:rPr lang="es-ES" sz="3600" dirty="0" smtClean="0"/>
              <a:t>ANDROMEDA</a:t>
            </a:r>
            <a:endParaRPr lang="es-E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3000" fill="hold"/>
                                        <p:tgtEl>
                                          <p:spTgt spid="12"/>
                                        </p:tgtEl>
                                        <p:attrNameLst>
                                          <p:attrName>ppt_w</p:attrName>
                                        </p:attrNameLst>
                                      </p:cBhvr>
                                      <p:tavLst>
                                        <p:tav tm="0">
                                          <p:val>
                                            <p:strVal val="#ppt_w*0.70"/>
                                          </p:val>
                                        </p:tav>
                                        <p:tav tm="100000">
                                          <p:val>
                                            <p:strVal val="#ppt_w"/>
                                          </p:val>
                                        </p:tav>
                                      </p:tavLst>
                                    </p:anim>
                                    <p:anim calcmode="lin" valueType="num">
                                      <p:cBhvr>
                                        <p:cTn id="50" dur="3000" fill="hold"/>
                                        <p:tgtEl>
                                          <p:spTgt spid="12"/>
                                        </p:tgtEl>
                                        <p:attrNameLst>
                                          <p:attrName>ppt_h</p:attrName>
                                        </p:attrNameLst>
                                      </p:cBhvr>
                                      <p:tavLst>
                                        <p:tav tm="0">
                                          <p:val>
                                            <p:strVal val="#ppt_h"/>
                                          </p:val>
                                        </p:tav>
                                        <p:tav tm="100000">
                                          <p:val>
                                            <p:strVal val="#ppt_h"/>
                                          </p:val>
                                        </p:tav>
                                      </p:tavLst>
                                    </p:anim>
                                    <p:animEffect transition="in" filter="fade">
                                      <p:cBhvr>
                                        <p:cTn id="51" dur="3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3000" fill="hold"/>
                                        <p:tgtEl>
                                          <p:spTgt spid="13"/>
                                        </p:tgtEl>
                                        <p:attrNameLst>
                                          <p:attrName>ppt_w</p:attrName>
                                        </p:attrNameLst>
                                      </p:cBhvr>
                                      <p:tavLst>
                                        <p:tav tm="0">
                                          <p:val>
                                            <p:strVal val="#ppt_w*0.70"/>
                                          </p:val>
                                        </p:tav>
                                        <p:tav tm="100000">
                                          <p:val>
                                            <p:strVal val="#ppt_w"/>
                                          </p:val>
                                        </p:tav>
                                      </p:tavLst>
                                    </p:anim>
                                    <p:anim calcmode="lin" valueType="num">
                                      <p:cBhvr>
                                        <p:cTn id="57" dur="3000" fill="hold"/>
                                        <p:tgtEl>
                                          <p:spTgt spid="13"/>
                                        </p:tgtEl>
                                        <p:attrNameLst>
                                          <p:attrName>ppt_h</p:attrName>
                                        </p:attrNameLst>
                                      </p:cBhvr>
                                      <p:tavLst>
                                        <p:tav tm="0">
                                          <p:val>
                                            <p:strVal val="#ppt_h"/>
                                          </p:val>
                                        </p:tav>
                                        <p:tav tm="100000">
                                          <p:val>
                                            <p:strVal val="#ppt_h"/>
                                          </p:val>
                                        </p:tav>
                                      </p:tavLst>
                                    </p:anim>
                                    <p:animEffect transition="in" filter="fade">
                                      <p:cBhvr>
                                        <p:cTn id="58" dur="30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3000" fill="hold"/>
                                        <p:tgtEl>
                                          <p:spTgt spid="14"/>
                                        </p:tgtEl>
                                        <p:attrNameLst>
                                          <p:attrName>ppt_w</p:attrName>
                                        </p:attrNameLst>
                                      </p:cBhvr>
                                      <p:tavLst>
                                        <p:tav tm="0">
                                          <p:val>
                                            <p:strVal val="#ppt_w*0.70"/>
                                          </p:val>
                                        </p:tav>
                                        <p:tav tm="100000">
                                          <p:val>
                                            <p:strVal val="#ppt_w"/>
                                          </p:val>
                                        </p:tav>
                                      </p:tavLst>
                                    </p:anim>
                                    <p:anim calcmode="lin" valueType="num">
                                      <p:cBhvr>
                                        <p:cTn id="64" dur="3000" fill="hold"/>
                                        <p:tgtEl>
                                          <p:spTgt spid="14"/>
                                        </p:tgtEl>
                                        <p:attrNameLst>
                                          <p:attrName>ppt_h</p:attrName>
                                        </p:attrNameLst>
                                      </p:cBhvr>
                                      <p:tavLst>
                                        <p:tav tm="0">
                                          <p:val>
                                            <p:strVal val="#ppt_h"/>
                                          </p:val>
                                        </p:tav>
                                        <p:tav tm="100000">
                                          <p:val>
                                            <p:strVal val="#ppt_h"/>
                                          </p:val>
                                        </p:tav>
                                      </p:tavLst>
                                    </p:anim>
                                    <p:animEffect transition="in" filter="fade">
                                      <p:cBhvr>
                                        <p:cTn id="65" dur="30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0" fill="hold"/>
                                        <p:tgtEl>
                                          <p:spTgt spid="15"/>
                                        </p:tgtEl>
                                        <p:attrNameLst>
                                          <p:attrName>ppt_w</p:attrName>
                                        </p:attrNameLst>
                                      </p:cBhvr>
                                      <p:tavLst>
                                        <p:tav tm="0">
                                          <p:val>
                                            <p:strVal val="#ppt_w*0.70"/>
                                          </p:val>
                                        </p:tav>
                                        <p:tav tm="100000">
                                          <p:val>
                                            <p:strVal val="#ppt_w"/>
                                          </p:val>
                                        </p:tav>
                                      </p:tavLst>
                                    </p:anim>
                                    <p:anim calcmode="lin" valueType="num">
                                      <p:cBhvr>
                                        <p:cTn id="71" dur="5000" fill="hold"/>
                                        <p:tgtEl>
                                          <p:spTgt spid="15"/>
                                        </p:tgtEl>
                                        <p:attrNameLst>
                                          <p:attrName>ppt_h</p:attrName>
                                        </p:attrNameLst>
                                      </p:cBhvr>
                                      <p:tavLst>
                                        <p:tav tm="0">
                                          <p:val>
                                            <p:strVal val="#ppt_h"/>
                                          </p:val>
                                        </p:tav>
                                        <p:tav tm="100000">
                                          <p:val>
                                            <p:strVal val="#ppt_h"/>
                                          </p:val>
                                        </p:tav>
                                      </p:tavLst>
                                    </p:anim>
                                    <p:animEffect transition="in" filter="fade">
                                      <p:cBhvr>
                                        <p:cTn id="72" dur="50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0" fill="hold"/>
                                        <p:tgtEl>
                                          <p:spTgt spid="16"/>
                                        </p:tgtEl>
                                        <p:attrNameLst>
                                          <p:attrName>ppt_w</p:attrName>
                                        </p:attrNameLst>
                                      </p:cBhvr>
                                      <p:tavLst>
                                        <p:tav tm="0">
                                          <p:val>
                                            <p:strVal val="#ppt_w*0.70"/>
                                          </p:val>
                                        </p:tav>
                                        <p:tav tm="100000">
                                          <p:val>
                                            <p:strVal val="#ppt_w"/>
                                          </p:val>
                                        </p:tav>
                                      </p:tavLst>
                                    </p:anim>
                                    <p:anim calcmode="lin" valueType="num">
                                      <p:cBhvr>
                                        <p:cTn id="78" dur="5000" fill="hold"/>
                                        <p:tgtEl>
                                          <p:spTgt spid="16"/>
                                        </p:tgtEl>
                                        <p:attrNameLst>
                                          <p:attrName>ppt_h</p:attrName>
                                        </p:attrNameLst>
                                      </p:cBhvr>
                                      <p:tavLst>
                                        <p:tav tm="0">
                                          <p:val>
                                            <p:strVal val="#ppt_h"/>
                                          </p:val>
                                        </p:tav>
                                        <p:tav tm="100000">
                                          <p:val>
                                            <p:strVal val="#ppt_h"/>
                                          </p:val>
                                        </p:tav>
                                      </p:tavLst>
                                    </p:anim>
                                    <p:animEffect transition="in" filter="fade">
                                      <p:cBhvr>
                                        <p:cTn id="79" dur="50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0" fill="hold"/>
                                        <p:tgtEl>
                                          <p:spTgt spid="17"/>
                                        </p:tgtEl>
                                        <p:attrNameLst>
                                          <p:attrName>ppt_w</p:attrName>
                                        </p:attrNameLst>
                                      </p:cBhvr>
                                      <p:tavLst>
                                        <p:tav tm="0">
                                          <p:val>
                                            <p:strVal val="#ppt_w*0.70"/>
                                          </p:val>
                                        </p:tav>
                                        <p:tav tm="100000">
                                          <p:val>
                                            <p:strVal val="#ppt_w"/>
                                          </p:val>
                                        </p:tav>
                                      </p:tavLst>
                                    </p:anim>
                                    <p:anim calcmode="lin" valueType="num">
                                      <p:cBhvr>
                                        <p:cTn id="85" dur="5000" fill="hold"/>
                                        <p:tgtEl>
                                          <p:spTgt spid="17"/>
                                        </p:tgtEl>
                                        <p:attrNameLst>
                                          <p:attrName>ppt_h</p:attrName>
                                        </p:attrNameLst>
                                      </p:cBhvr>
                                      <p:tavLst>
                                        <p:tav tm="0">
                                          <p:val>
                                            <p:strVal val="#ppt_h"/>
                                          </p:val>
                                        </p:tav>
                                        <p:tav tm="100000">
                                          <p:val>
                                            <p:strVal val="#ppt_h"/>
                                          </p:val>
                                        </p:tav>
                                      </p:tavLst>
                                    </p:anim>
                                    <p:animEffect transition="in" filter="fade">
                                      <p:cBhvr>
                                        <p:cTn id="86" dur="5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4" name="3 Imagen" descr="asteroide.jpg"/>
          <p:cNvPicPr>
            <a:picLocks noChangeAspect="1"/>
          </p:cNvPicPr>
          <p:nvPr/>
        </p:nvPicPr>
        <p:blipFill>
          <a:blip r:embed="rId2" cstate="print"/>
          <a:stretch>
            <a:fillRect/>
          </a:stretch>
        </p:blipFill>
        <p:spPr>
          <a:xfrm>
            <a:off x="395536" y="404664"/>
            <a:ext cx="4121309" cy="2880320"/>
          </a:xfrm>
          <a:prstGeom prst="rect">
            <a:avLst/>
          </a:prstGeom>
        </p:spPr>
      </p:pic>
      <p:pic>
        <p:nvPicPr>
          <p:cNvPr id="5" name="4 Imagen" descr="cometa.jpg"/>
          <p:cNvPicPr>
            <a:picLocks noChangeAspect="1"/>
          </p:cNvPicPr>
          <p:nvPr/>
        </p:nvPicPr>
        <p:blipFill>
          <a:blip r:embed="rId3" cstate="print"/>
          <a:stretch>
            <a:fillRect/>
          </a:stretch>
        </p:blipFill>
        <p:spPr>
          <a:xfrm>
            <a:off x="4716016" y="3352154"/>
            <a:ext cx="3668066" cy="2885158"/>
          </a:xfrm>
          <a:prstGeom prst="rect">
            <a:avLst/>
          </a:prstGeom>
        </p:spPr>
      </p:pic>
      <p:sp>
        <p:nvSpPr>
          <p:cNvPr id="6" name="5 CuadroTexto"/>
          <p:cNvSpPr txBox="1"/>
          <p:nvPr/>
        </p:nvSpPr>
        <p:spPr>
          <a:xfrm>
            <a:off x="4788024" y="476672"/>
            <a:ext cx="2304256" cy="646331"/>
          </a:xfrm>
          <a:prstGeom prst="rect">
            <a:avLst/>
          </a:prstGeom>
          <a:noFill/>
        </p:spPr>
        <p:txBody>
          <a:bodyPr wrap="square" rtlCol="0">
            <a:spAutoFit/>
          </a:bodyPr>
          <a:lstStyle/>
          <a:p>
            <a:r>
              <a:rPr lang="es-CL" sz="3600" dirty="0" smtClean="0"/>
              <a:t>Asteroide</a:t>
            </a:r>
            <a:endParaRPr lang="es-CL" sz="3600" dirty="0"/>
          </a:p>
        </p:txBody>
      </p:sp>
      <p:sp>
        <p:nvSpPr>
          <p:cNvPr id="7" name="6 CuadroTexto"/>
          <p:cNvSpPr txBox="1"/>
          <p:nvPr/>
        </p:nvSpPr>
        <p:spPr>
          <a:xfrm>
            <a:off x="1907704" y="5661248"/>
            <a:ext cx="1800200" cy="646331"/>
          </a:xfrm>
          <a:prstGeom prst="rect">
            <a:avLst/>
          </a:prstGeom>
          <a:noFill/>
        </p:spPr>
        <p:txBody>
          <a:bodyPr wrap="square" rtlCol="0">
            <a:spAutoFit/>
          </a:bodyPr>
          <a:lstStyle/>
          <a:p>
            <a:r>
              <a:rPr lang="es-CL" sz="3600" dirty="0" smtClean="0"/>
              <a:t>Cometa</a:t>
            </a:r>
            <a:endParaRPr lang="es-CL"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3000" fill="hold"/>
                                        <p:tgtEl>
                                          <p:spTgt spid="5"/>
                                        </p:tgtEl>
                                        <p:attrNameLst>
                                          <p:attrName>ppt_w</p:attrName>
                                        </p:attrNameLst>
                                      </p:cBhvr>
                                      <p:tavLst>
                                        <p:tav tm="0">
                                          <p:val>
                                            <p:fltVal val="0"/>
                                          </p:val>
                                        </p:tav>
                                        <p:tav tm="100000">
                                          <p:val>
                                            <p:strVal val="#ppt_w"/>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Effect transition="in" filter="fade">
                                      <p:cBhvr>
                                        <p:cTn id="16" dur="3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3000" fill="hold"/>
                                        <p:tgtEl>
                                          <p:spTgt spid="6"/>
                                        </p:tgtEl>
                                        <p:attrNameLst>
                                          <p:attrName>ppt_w</p:attrName>
                                        </p:attrNameLst>
                                      </p:cBhvr>
                                      <p:tavLst>
                                        <p:tav tm="0">
                                          <p:val>
                                            <p:fltVal val="0"/>
                                          </p:val>
                                        </p:tav>
                                        <p:tav tm="100000">
                                          <p:val>
                                            <p:strVal val="#ppt_w"/>
                                          </p:val>
                                        </p:tav>
                                      </p:tavLst>
                                    </p:anim>
                                    <p:anim calcmode="lin" valueType="num">
                                      <p:cBhvr>
                                        <p:cTn id="22" dur="3000" fill="hold"/>
                                        <p:tgtEl>
                                          <p:spTgt spid="6"/>
                                        </p:tgtEl>
                                        <p:attrNameLst>
                                          <p:attrName>ppt_h</p:attrName>
                                        </p:attrNameLst>
                                      </p:cBhvr>
                                      <p:tavLst>
                                        <p:tav tm="0">
                                          <p:val>
                                            <p:fltVal val="0"/>
                                          </p:val>
                                        </p:tav>
                                        <p:tav tm="100000">
                                          <p:val>
                                            <p:strVal val="#ppt_h"/>
                                          </p:val>
                                        </p:tav>
                                      </p:tavLst>
                                    </p:anim>
                                    <p:animEffect transition="in" filter="fade">
                                      <p:cBhvr>
                                        <p:cTn id="23" dur="3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3000" fill="hold"/>
                                        <p:tgtEl>
                                          <p:spTgt spid="7"/>
                                        </p:tgtEl>
                                        <p:attrNameLst>
                                          <p:attrName>ppt_w</p:attrName>
                                        </p:attrNameLst>
                                      </p:cBhvr>
                                      <p:tavLst>
                                        <p:tav tm="0">
                                          <p:val>
                                            <p:fltVal val="0"/>
                                          </p:val>
                                        </p:tav>
                                        <p:tav tm="100000">
                                          <p:val>
                                            <p:strVal val="#ppt_w"/>
                                          </p:val>
                                        </p:tav>
                                      </p:tavLst>
                                    </p:anim>
                                    <p:anim calcmode="lin" valueType="num">
                                      <p:cBhvr>
                                        <p:cTn id="29" dur="3000" fill="hold"/>
                                        <p:tgtEl>
                                          <p:spTgt spid="7"/>
                                        </p:tgtEl>
                                        <p:attrNameLst>
                                          <p:attrName>ppt_h</p:attrName>
                                        </p:attrNameLst>
                                      </p:cBhvr>
                                      <p:tavLst>
                                        <p:tav tm="0">
                                          <p:val>
                                            <p:fltVal val="0"/>
                                          </p:val>
                                        </p:tav>
                                        <p:tav tm="100000">
                                          <p:val>
                                            <p:strVal val="#ppt_h"/>
                                          </p:val>
                                        </p:tav>
                                      </p:tavLst>
                                    </p:anim>
                                    <p:animEffect transition="in" filter="fade">
                                      <p:cBhvr>
                                        <p:cTn id="30"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2 Subtítulo"/>
          <p:cNvSpPr>
            <a:spLocks noGrp="1"/>
          </p:cNvSpPr>
          <p:nvPr>
            <p:ph sz="quarter" idx="13"/>
          </p:nvPr>
        </p:nvSpPr>
        <p:spPr>
          <a:xfrm>
            <a:off x="3347864" y="1404955"/>
            <a:ext cx="5544616" cy="4040269"/>
          </a:xfrm>
        </p:spPr>
        <p:txBody>
          <a:bodyPr>
            <a:noAutofit/>
          </a:bodyPr>
          <a:lstStyle/>
          <a:p>
            <a:pPr algn="just"/>
            <a:r>
              <a:rPr lang="es-CL" sz="3600" dirty="0" smtClean="0">
                <a:solidFill>
                  <a:schemeClr val="bg1"/>
                </a:solidFill>
              </a:rPr>
              <a:t>Aristóteles, gran pensador de la antigua Grecia alrededor del año 300  a.C., pensaba: …una piedra cae al suelo ya que es básicamente “tierra” y el humo sube hacia arriba ya que es básicamente “aire”. </a:t>
            </a:r>
          </a:p>
        </p:txBody>
      </p:sp>
      <p:sp>
        <p:nvSpPr>
          <p:cNvPr id="4" name="3 Título"/>
          <p:cNvSpPr>
            <a:spLocks noGrp="1"/>
          </p:cNvSpPr>
          <p:nvPr>
            <p:ph type="title"/>
          </p:nvPr>
        </p:nvSpPr>
        <p:spPr>
          <a:xfrm>
            <a:off x="683568" y="260648"/>
            <a:ext cx="8062664" cy="1162050"/>
          </a:xfrm>
        </p:spPr>
        <p:txBody>
          <a:bodyPr>
            <a:normAutofit/>
          </a:bodyPr>
          <a:lstStyle/>
          <a:p>
            <a:pPr algn="l"/>
            <a:r>
              <a:rPr lang="es-CL" sz="6600" u="sng" dirty="0" smtClean="0">
                <a:solidFill>
                  <a:srgbClr val="FFFF00"/>
                </a:solidFill>
              </a:rPr>
              <a:t>El origen del universo</a:t>
            </a:r>
            <a:endParaRPr lang="es-CL" sz="6600" u="sng" dirty="0">
              <a:solidFill>
                <a:srgbClr val="FFFF00"/>
              </a:solidFill>
            </a:endParaRPr>
          </a:p>
        </p:txBody>
      </p:sp>
      <p:pic>
        <p:nvPicPr>
          <p:cNvPr id="13" name="12 Imagen" descr="aristoteles.jpg"/>
          <p:cNvPicPr>
            <a:picLocks noChangeAspect="1"/>
          </p:cNvPicPr>
          <p:nvPr/>
        </p:nvPicPr>
        <p:blipFill>
          <a:blip r:embed="rId2" cstate="print"/>
          <a:stretch>
            <a:fillRect/>
          </a:stretch>
        </p:blipFill>
        <p:spPr>
          <a:xfrm>
            <a:off x="116871" y="1556791"/>
            <a:ext cx="3519025" cy="363731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2 Subtítulo"/>
          <p:cNvSpPr>
            <a:spLocks noGrp="1"/>
          </p:cNvSpPr>
          <p:nvPr>
            <p:ph sz="quarter" idx="13"/>
          </p:nvPr>
        </p:nvSpPr>
        <p:spPr>
          <a:xfrm>
            <a:off x="3347864" y="1484784"/>
            <a:ext cx="5544616" cy="5373216"/>
          </a:xfrm>
        </p:spPr>
        <p:txBody>
          <a:bodyPr>
            <a:noAutofit/>
          </a:bodyPr>
          <a:lstStyle/>
          <a:p>
            <a:pPr algn="just"/>
            <a:r>
              <a:rPr lang="es-CL" sz="3200" dirty="0" smtClean="0">
                <a:solidFill>
                  <a:schemeClr val="bg1"/>
                </a:solidFill>
              </a:rPr>
              <a:t>Bajo estos mismos argumentos planteó que el cielo estaba constituido por una quinta sustancia (el quinto elemento), distinta a las que existen en la tierra, lo que generaba que los objetos que observamos en el cielo se movieran de manera circular.</a:t>
            </a:r>
            <a:endParaRPr lang="es-ES" sz="3200" dirty="0">
              <a:solidFill>
                <a:schemeClr val="bg1"/>
              </a:solidFill>
            </a:endParaRPr>
          </a:p>
        </p:txBody>
      </p:sp>
      <p:sp>
        <p:nvSpPr>
          <p:cNvPr id="4" name="3 Título"/>
          <p:cNvSpPr>
            <a:spLocks noGrp="1"/>
          </p:cNvSpPr>
          <p:nvPr>
            <p:ph type="title"/>
          </p:nvPr>
        </p:nvSpPr>
        <p:spPr>
          <a:xfrm>
            <a:off x="683568" y="260648"/>
            <a:ext cx="8062664" cy="1162050"/>
          </a:xfrm>
        </p:spPr>
        <p:txBody>
          <a:bodyPr>
            <a:normAutofit/>
          </a:bodyPr>
          <a:lstStyle/>
          <a:p>
            <a:pPr algn="l"/>
            <a:r>
              <a:rPr lang="es-CL" sz="6600" u="sng" dirty="0" smtClean="0">
                <a:solidFill>
                  <a:srgbClr val="FFFF00"/>
                </a:solidFill>
              </a:rPr>
              <a:t>El origen del universo</a:t>
            </a:r>
            <a:endParaRPr lang="es-CL" sz="6600" u="sng" dirty="0">
              <a:solidFill>
                <a:srgbClr val="FFFF00"/>
              </a:solidFill>
            </a:endParaRPr>
          </a:p>
        </p:txBody>
      </p:sp>
      <p:pic>
        <p:nvPicPr>
          <p:cNvPr id="13" name="12 Imagen" descr="aristoteles.jpg"/>
          <p:cNvPicPr>
            <a:picLocks noChangeAspect="1"/>
          </p:cNvPicPr>
          <p:nvPr/>
        </p:nvPicPr>
        <p:blipFill>
          <a:blip r:embed="rId2" cstate="print"/>
          <a:stretch>
            <a:fillRect/>
          </a:stretch>
        </p:blipFill>
        <p:spPr>
          <a:xfrm>
            <a:off x="116871" y="1556791"/>
            <a:ext cx="3519025" cy="3637311"/>
          </a:xfrm>
          <a:prstGeom prst="rect">
            <a:avLst/>
          </a:prstGeom>
        </p:spPr>
      </p:pic>
    </p:spTree>
    <p:extLst>
      <p:ext uri="{BB962C8B-B14F-4D97-AF65-F5344CB8AC3E}">
        <p14:creationId xmlns:p14="http://schemas.microsoft.com/office/powerpoint/2010/main" val="2927872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2 Subtítulo"/>
          <p:cNvSpPr>
            <a:spLocks noGrp="1"/>
          </p:cNvSpPr>
          <p:nvPr>
            <p:ph sz="quarter" idx="13"/>
          </p:nvPr>
        </p:nvSpPr>
        <p:spPr>
          <a:xfrm>
            <a:off x="-180528" y="1720831"/>
            <a:ext cx="6120680" cy="3796401"/>
          </a:xfrm>
        </p:spPr>
        <p:txBody>
          <a:bodyPr>
            <a:noAutofit/>
          </a:bodyPr>
          <a:lstStyle/>
          <a:p>
            <a:pPr>
              <a:buNone/>
            </a:pPr>
            <a:r>
              <a:rPr lang="es-CL" sz="3200" dirty="0" smtClean="0">
                <a:solidFill>
                  <a:schemeClr val="bg1"/>
                </a:solidFill>
              </a:rPr>
              <a:t>    El primer modelo fue diseñado por Claudio Ptolomeo de Alejandría en el siglo III a. C. Realizó además una detallada descripción geométrica del cosmos, que sintetizó en su tratado de astronomía “Almagesto” (que en árabe significa el más grande). </a:t>
            </a:r>
          </a:p>
          <a:p>
            <a:endParaRPr lang="es-ES" sz="3200" dirty="0">
              <a:solidFill>
                <a:schemeClr val="bg1"/>
              </a:solidFill>
            </a:endParaRPr>
          </a:p>
        </p:txBody>
      </p:sp>
      <p:sp>
        <p:nvSpPr>
          <p:cNvPr id="4" name="3 Título"/>
          <p:cNvSpPr>
            <a:spLocks noGrp="1"/>
          </p:cNvSpPr>
          <p:nvPr>
            <p:ph type="title"/>
          </p:nvPr>
        </p:nvSpPr>
        <p:spPr>
          <a:xfrm>
            <a:off x="683568" y="260648"/>
            <a:ext cx="8062664" cy="1018034"/>
          </a:xfrm>
        </p:spPr>
        <p:txBody>
          <a:bodyPr>
            <a:normAutofit fontScale="90000"/>
          </a:bodyPr>
          <a:lstStyle/>
          <a:p>
            <a:r>
              <a:rPr lang="es-CL" sz="6600" u="sng" dirty="0" smtClean="0">
                <a:solidFill>
                  <a:srgbClr val="FFFF00"/>
                </a:solidFill>
              </a:rPr>
              <a:t>MODELO DE PTOLOMEO</a:t>
            </a:r>
            <a:endParaRPr lang="es-CL" sz="6600" u="sng" dirty="0">
              <a:solidFill>
                <a:srgbClr val="FFFF00"/>
              </a:solidFill>
            </a:endParaRPr>
          </a:p>
        </p:txBody>
      </p:sp>
      <p:pic>
        <p:nvPicPr>
          <p:cNvPr id="5" name="4 Imagen" descr="ptolomeo.jpg"/>
          <p:cNvPicPr>
            <a:picLocks noChangeAspect="1"/>
          </p:cNvPicPr>
          <p:nvPr/>
        </p:nvPicPr>
        <p:blipFill>
          <a:blip r:embed="rId2" cstate="print"/>
          <a:stretch>
            <a:fillRect/>
          </a:stretch>
        </p:blipFill>
        <p:spPr>
          <a:xfrm>
            <a:off x="6012160" y="1844824"/>
            <a:ext cx="2872333" cy="3940417"/>
          </a:xfrm>
          <a:prstGeom prst="rect">
            <a:avLst/>
          </a:prstGeom>
        </p:spPr>
      </p:pic>
    </p:spTree>
    <p:extLst>
      <p:ext uri="{BB962C8B-B14F-4D97-AF65-F5344CB8AC3E}">
        <p14:creationId xmlns:p14="http://schemas.microsoft.com/office/powerpoint/2010/main" val="2407238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2 Subtítulo"/>
          <p:cNvSpPr>
            <a:spLocks noGrp="1"/>
          </p:cNvSpPr>
          <p:nvPr>
            <p:ph sz="quarter" idx="13"/>
          </p:nvPr>
        </p:nvSpPr>
        <p:spPr>
          <a:xfrm>
            <a:off x="0" y="1484784"/>
            <a:ext cx="6084168" cy="4680520"/>
          </a:xfrm>
        </p:spPr>
        <p:txBody>
          <a:bodyPr>
            <a:noAutofit/>
          </a:bodyPr>
          <a:lstStyle/>
          <a:p>
            <a:pPr marL="169863" indent="20638" algn="just">
              <a:buNone/>
            </a:pPr>
            <a:r>
              <a:rPr lang="es-CL" sz="3200" dirty="0" smtClean="0">
                <a:solidFill>
                  <a:schemeClr val="bg1"/>
                </a:solidFill>
              </a:rPr>
              <a:t>Su descripción fue desde el punto de vista geocéntrico, es decir, la Tierra en el centro del universo y el Sol, la Luna, los planetas y las estrellas girando alrededor de la Tierra en distintas  esferas. </a:t>
            </a:r>
          </a:p>
          <a:p>
            <a:pPr marL="169863" indent="20638" algn="just">
              <a:buNone/>
            </a:pPr>
            <a:r>
              <a:rPr lang="es-CL" sz="3200" dirty="0" smtClean="0">
                <a:solidFill>
                  <a:schemeClr val="bg1"/>
                </a:solidFill>
              </a:rPr>
              <a:t>El modelo geocéntrico siguió  predominando durante los siguientes 1 700 años.</a:t>
            </a:r>
          </a:p>
          <a:p>
            <a:endParaRPr lang="es-ES" sz="3200" dirty="0">
              <a:solidFill>
                <a:schemeClr val="bg1"/>
              </a:solidFill>
            </a:endParaRPr>
          </a:p>
        </p:txBody>
      </p:sp>
      <p:sp>
        <p:nvSpPr>
          <p:cNvPr id="4" name="3 Título"/>
          <p:cNvSpPr>
            <a:spLocks noGrp="1"/>
          </p:cNvSpPr>
          <p:nvPr>
            <p:ph type="title"/>
          </p:nvPr>
        </p:nvSpPr>
        <p:spPr>
          <a:xfrm>
            <a:off x="683568" y="260648"/>
            <a:ext cx="8062664" cy="1018034"/>
          </a:xfrm>
        </p:spPr>
        <p:txBody>
          <a:bodyPr>
            <a:normAutofit fontScale="90000"/>
          </a:bodyPr>
          <a:lstStyle/>
          <a:p>
            <a:r>
              <a:rPr lang="es-CL" sz="6600" u="sng" dirty="0" smtClean="0">
                <a:solidFill>
                  <a:srgbClr val="FFFF00"/>
                </a:solidFill>
              </a:rPr>
              <a:t>MODELO DE PTOLOMEO</a:t>
            </a:r>
            <a:endParaRPr lang="es-CL" sz="6600" u="sng" dirty="0">
              <a:solidFill>
                <a:srgbClr val="FFFF00"/>
              </a:solidFill>
            </a:endParaRPr>
          </a:p>
        </p:txBody>
      </p:sp>
      <p:pic>
        <p:nvPicPr>
          <p:cNvPr id="6" name="5 Imagen" descr="ptolomeo.jpg"/>
          <p:cNvPicPr>
            <a:picLocks noChangeAspect="1"/>
          </p:cNvPicPr>
          <p:nvPr/>
        </p:nvPicPr>
        <p:blipFill>
          <a:blip r:embed="rId2" cstate="print"/>
          <a:stretch>
            <a:fillRect/>
          </a:stretch>
        </p:blipFill>
        <p:spPr>
          <a:xfrm>
            <a:off x="6239123" y="1844823"/>
            <a:ext cx="2872333" cy="394041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585226" y="1340768"/>
            <a:ext cx="4379262" cy="5112568"/>
          </a:xfrm>
        </p:spPr>
        <p:txBody>
          <a:bodyPr>
            <a:noAutofit/>
          </a:bodyPr>
          <a:lstStyle/>
          <a:p>
            <a:r>
              <a:rPr lang="es-CL" sz="3600" dirty="0" smtClean="0">
                <a:solidFill>
                  <a:srgbClr val="FFFF00"/>
                </a:solidFill>
              </a:rPr>
              <a:t>En el modelo de Ptolomeo todo estaba encerrado por una gigantesca esfera de cristal sobre la cual estaban las estrellas fijas. Esta esfera daría una vuelta completa por día.</a:t>
            </a:r>
            <a:endParaRPr lang="es-ES" sz="3600" dirty="0" smtClean="0">
              <a:solidFill>
                <a:srgbClr val="FFFF00"/>
              </a:solidFill>
            </a:endParaRPr>
          </a:p>
          <a:p>
            <a:endParaRPr lang="es-ES" sz="1800" dirty="0">
              <a:solidFill>
                <a:srgbClr val="FFFF00"/>
              </a:solidFill>
            </a:endParaRPr>
          </a:p>
        </p:txBody>
      </p:sp>
      <p:sp>
        <p:nvSpPr>
          <p:cNvPr id="2" name="1 Título"/>
          <p:cNvSpPr>
            <a:spLocks noGrp="1"/>
          </p:cNvSpPr>
          <p:nvPr>
            <p:ph type="ctrTitle"/>
          </p:nvPr>
        </p:nvSpPr>
        <p:spPr>
          <a:xfrm>
            <a:off x="467544" y="260648"/>
            <a:ext cx="7851648" cy="936104"/>
          </a:xfrm>
        </p:spPr>
        <p:txBody>
          <a:bodyPr>
            <a:normAutofit fontScale="90000"/>
          </a:bodyPr>
          <a:lstStyle/>
          <a:p>
            <a:r>
              <a:rPr lang="es-CL" sz="6000" u="sng" dirty="0" smtClean="0">
                <a:solidFill>
                  <a:srgbClr val="FFFF00"/>
                </a:solidFill>
              </a:rPr>
              <a:t>MODELO DE PTOLOMEO</a:t>
            </a:r>
            <a:endParaRPr lang="es-ES" dirty="0"/>
          </a:p>
        </p:txBody>
      </p:sp>
      <p:pic>
        <p:nvPicPr>
          <p:cNvPr id="4" name="3 Imagen" descr="epiciclos.jpg"/>
          <p:cNvPicPr>
            <a:picLocks noChangeAspect="1"/>
          </p:cNvPicPr>
          <p:nvPr/>
        </p:nvPicPr>
        <p:blipFill>
          <a:blip r:embed="rId2" cstate="print"/>
          <a:stretch>
            <a:fillRect/>
          </a:stretch>
        </p:blipFill>
        <p:spPr>
          <a:xfrm>
            <a:off x="323528" y="1484784"/>
            <a:ext cx="4261698" cy="417646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1245</TotalTime>
  <Words>817</Words>
  <Application>Microsoft Office PowerPoint</Application>
  <PresentationFormat>Presentación en pantalla (4:3)</PresentationFormat>
  <Paragraphs>86</Paragraphs>
  <Slides>28</Slides>
  <Notes>1</Notes>
  <HiddenSlides>0</HiddenSlides>
  <MMClips>5</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Horizonte</vt:lpstr>
      <vt:lpstr>ORIGEN Y EVOLUCIÓN DEL SISTEMA SOLAR</vt:lpstr>
      <vt:lpstr>¿Qué objetos del universo se pueden observar a simple vista, desde la Tierra?</vt:lpstr>
      <vt:lpstr>Presentación de PowerPoint</vt:lpstr>
      <vt:lpstr>Presentación de PowerPoint</vt:lpstr>
      <vt:lpstr>El origen del universo</vt:lpstr>
      <vt:lpstr>El origen del universo</vt:lpstr>
      <vt:lpstr>MODELO DE PTOLOMEO</vt:lpstr>
      <vt:lpstr>MODELO DE PTOLOMEO</vt:lpstr>
      <vt:lpstr>MODELO DE PTOLOMEO</vt:lpstr>
      <vt:lpstr>Modelo Heliocéntrico</vt:lpstr>
      <vt:lpstr>Modelo Heliocéntrico</vt:lpstr>
      <vt:lpstr>Modelo Heliocéntrico</vt:lpstr>
      <vt:lpstr>Modelo Heliocéntrico</vt:lpstr>
      <vt:lpstr>Modelo Heliocéntrico</vt:lpstr>
      <vt:lpstr>El Telescopio, un invento revolucionario</vt:lpstr>
      <vt:lpstr>El Telescopio, un invento revolucionario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ORIGEN DE LA TIERRA</dc:title>
  <dc:creator>PATRICIO</dc:creator>
  <cp:lastModifiedBy>Pato donoso</cp:lastModifiedBy>
  <cp:revision>188</cp:revision>
  <dcterms:created xsi:type="dcterms:W3CDTF">2015-01-06T21:01:07Z</dcterms:created>
  <dcterms:modified xsi:type="dcterms:W3CDTF">2020-03-18T19:18:09Z</dcterms:modified>
</cp:coreProperties>
</file>