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0" r:id="rId5"/>
    <p:sldId id="262" r:id="rId6"/>
    <p:sldId id="263" r:id="rId7"/>
    <p:sldId id="264" r:id="rId8"/>
    <p:sldId id="265" r:id="rId9"/>
    <p:sldId id="266" r:id="rId10"/>
    <p:sldId id="267" r:id="rId11"/>
    <p:sldId id="268" r:id="rId1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6AF47338-0495-40D4-AA4B-48A2D4880468}" type="datetimeFigureOut">
              <a:rPr lang="es-CL" smtClean="0"/>
              <a:t>20-03-2020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506253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6AF47338-0495-40D4-AA4B-48A2D4880468}" type="datetimeFigureOut">
              <a:rPr lang="es-CL" smtClean="0"/>
              <a:t>20-03-2020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2135736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6AF47338-0495-40D4-AA4B-48A2D4880468}" type="datetimeFigureOut">
              <a:rPr lang="es-CL" smtClean="0"/>
              <a:t>20-03-2020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2206276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6AF47338-0495-40D4-AA4B-48A2D4880468}" type="datetimeFigureOut">
              <a:rPr lang="es-CL" smtClean="0"/>
              <a:t>20-03-2020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2236229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AF47338-0495-40D4-AA4B-48A2D4880468}" type="datetimeFigureOut">
              <a:rPr lang="es-CL" smtClean="0"/>
              <a:t>20-03-2020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104017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6AF47338-0495-40D4-AA4B-48A2D4880468}" type="datetimeFigureOut">
              <a:rPr lang="es-CL" smtClean="0"/>
              <a:t>20-03-2020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2716580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6AF47338-0495-40D4-AA4B-48A2D4880468}" type="datetimeFigureOut">
              <a:rPr lang="es-CL" smtClean="0"/>
              <a:t>20-03-2020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3310598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6AF47338-0495-40D4-AA4B-48A2D4880468}" type="datetimeFigureOut">
              <a:rPr lang="es-CL" smtClean="0"/>
              <a:t>20-03-2020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3342485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AF47338-0495-40D4-AA4B-48A2D4880468}" type="datetimeFigureOut">
              <a:rPr lang="es-CL" smtClean="0"/>
              <a:t>20-03-2020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3567219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AF47338-0495-40D4-AA4B-48A2D4880468}" type="datetimeFigureOut">
              <a:rPr lang="es-CL" smtClean="0"/>
              <a:t>20-03-2020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396451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AF47338-0495-40D4-AA4B-48A2D4880468}" type="datetimeFigureOut">
              <a:rPr lang="es-CL" smtClean="0"/>
              <a:t>20-03-2020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17045588-20BA-4E11-B4DE-B153604A878F}" type="slidenum">
              <a:rPr lang="es-CL" smtClean="0"/>
              <a:t>‹Nº›</a:t>
            </a:fld>
            <a:endParaRPr lang="es-CL"/>
          </a:p>
        </p:txBody>
      </p:sp>
    </p:spTree>
    <p:extLst>
      <p:ext uri="{BB962C8B-B14F-4D97-AF65-F5344CB8AC3E}">
        <p14:creationId xmlns:p14="http://schemas.microsoft.com/office/powerpoint/2010/main" val="17896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47338-0495-40D4-AA4B-48A2D4880468}" type="datetimeFigureOut">
              <a:rPr lang="es-CL" smtClean="0"/>
              <a:t>20-03-2020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045588-20BA-4E11-B4DE-B153604A878F}" type="slidenum">
              <a:rPr lang="es-CL" smtClean="0"/>
              <a:t>‹Nº›</a:t>
            </a:fld>
            <a:endParaRPr lang="es-CL"/>
          </a:p>
        </p:txBody>
      </p:sp>
    </p:spTree>
    <p:extLst>
      <p:ext uri="{BB962C8B-B14F-4D97-AF65-F5344CB8AC3E}">
        <p14:creationId xmlns:p14="http://schemas.microsoft.com/office/powerpoint/2010/main" val="2754649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m29GJXuCtUc"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64944" y="2500787"/>
            <a:ext cx="9144000" cy="2387600"/>
          </a:xfrm>
        </p:spPr>
        <p:txBody>
          <a:bodyPr>
            <a:normAutofit fontScale="90000"/>
          </a:bodyPr>
          <a:lstStyle/>
          <a:p>
            <a:r>
              <a:rPr lang="es-CL" dirty="0" smtClean="0"/>
              <a:t>Legislación Tributaria</a:t>
            </a:r>
            <a:br>
              <a:rPr lang="es-CL" dirty="0" smtClean="0"/>
            </a:br>
            <a:r>
              <a:rPr lang="es-CL" dirty="0" smtClean="0"/>
              <a:t>módulo </a:t>
            </a:r>
            <a:br>
              <a:rPr lang="es-CL" dirty="0" smtClean="0"/>
            </a:br>
            <a:r>
              <a:rPr lang="es-CL" dirty="0" smtClean="0"/>
              <a:t>cálculo y registro de impuesto</a:t>
            </a:r>
            <a:br>
              <a:rPr lang="es-CL" dirty="0" smtClean="0"/>
            </a:br>
            <a:endParaRPr lang="es-CL" dirty="0"/>
          </a:p>
        </p:txBody>
      </p:sp>
    </p:spTree>
    <p:extLst>
      <p:ext uri="{BB962C8B-B14F-4D97-AF65-F5344CB8AC3E}">
        <p14:creationId xmlns:p14="http://schemas.microsoft.com/office/powerpoint/2010/main" val="1375172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78708" y="266271"/>
            <a:ext cx="10515600" cy="1325563"/>
          </a:xfrm>
        </p:spPr>
        <p:txBody>
          <a:bodyPr/>
          <a:lstStyle/>
          <a:p>
            <a:pPr algn="ctr"/>
            <a:r>
              <a:rPr lang="es-CL" b="1" dirty="0" smtClean="0">
                <a:solidFill>
                  <a:srgbClr val="002060"/>
                </a:solidFill>
                <a:effectLst>
                  <a:outerShdw blurRad="38100" dist="38100" dir="2700000" algn="tl">
                    <a:srgbClr val="000000">
                      <a:alpha val="43137"/>
                    </a:srgbClr>
                  </a:outerShdw>
                </a:effectLst>
              </a:rPr>
              <a:t>Obligación Tributaria</a:t>
            </a:r>
            <a:endParaRPr lang="es-CL" b="1" dirty="0">
              <a:solidFill>
                <a:srgbClr val="002060"/>
              </a:solidFill>
              <a:effectLst>
                <a:outerShdw blurRad="38100" dist="38100" dir="2700000" algn="tl">
                  <a:srgbClr val="000000">
                    <a:alpha val="43137"/>
                  </a:srgbClr>
                </a:outerShdw>
              </a:effectLst>
            </a:endParaRPr>
          </a:p>
        </p:txBody>
      </p:sp>
      <p:sp>
        <p:nvSpPr>
          <p:cNvPr id="3" name="Rectángulo 2"/>
          <p:cNvSpPr/>
          <p:nvPr/>
        </p:nvSpPr>
        <p:spPr>
          <a:xfrm>
            <a:off x="148282" y="1591834"/>
            <a:ext cx="11924270" cy="5355312"/>
          </a:xfrm>
          <a:prstGeom prst="rect">
            <a:avLst/>
          </a:prstGeom>
        </p:spPr>
        <p:txBody>
          <a:bodyPr wrap="square">
            <a:spAutoFit/>
          </a:bodyPr>
          <a:lstStyle/>
          <a:p>
            <a:r>
              <a:rPr lang="es-ES" b="1" dirty="0" smtClean="0">
                <a:effectLst>
                  <a:outerShdw blurRad="38100" dist="38100" dir="2700000" algn="tl">
                    <a:srgbClr val="000000">
                      <a:alpha val="43137"/>
                    </a:srgbClr>
                  </a:outerShdw>
                </a:effectLst>
              </a:rPr>
              <a:t>Nacimiento </a:t>
            </a:r>
            <a:r>
              <a:rPr lang="es-ES" b="1" dirty="0">
                <a:effectLst>
                  <a:outerShdw blurRad="38100" dist="38100" dir="2700000" algn="tl">
                    <a:srgbClr val="000000">
                      <a:alpha val="43137"/>
                    </a:srgbClr>
                  </a:outerShdw>
                </a:effectLst>
              </a:rPr>
              <a:t>de la obligación tributaria.</a:t>
            </a:r>
            <a:endParaRPr lang="es-CL" b="1" dirty="0">
              <a:effectLst>
                <a:outerShdw blurRad="38100" dist="38100" dir="2700000" algn="tl">
                  <a:srgbClr val="000000">
                    <a:alpha val="43137"/>
                  </a:srgbClr>
                </a:outerShdw>
              </a:effectLst>
            </a:endParaRPr>
          </a:p>
          <a:p>
            <a:r>
              <a:rPr lang="es-ES" dirty="0" smtClean="0"/>
              <a:t>La </a:t>
            </a:r>
            <a:r>
              <a:rPr lang="es-ES" dirty="0"/>
              <a:t>promulgación de la ley, por sí sola, no origina la obligación tributaria; para que ésta nazca es necesario que se realice el hecho gravado, vale decir, ese hecho que, para el legislador, acredita capacidad contributiva en quien lo realiza.</a:t>
            </a:r>
            <a:endParaRPr lang="es-CL" dirty="0"/>
          </a:p>
          <a:p>
            <a:endParaRPr lang="es-ES" b="1" dirty="0" smtClean="0"/>
          </a:p>
          <a:p>
            <a:r>
              <a:rPr lang="es-ES" b="1" dirty="0">
                <a:effectLst>
                  <a:outerShdw blurRad="38100" dist="38100" dir="2700000" algn="tl">
                    <a:srgbClr val="000000">
                      <a:alpha val="43137"/>
                    </a:srgbClr>
                  </a:outerShdw>
                </a:effectLst>
              </a:rPr>
              <a:t>Devengo de la obligación tributaria.</a:t>
            </a:r>
            <a:endParaRPr lang="es-CL" b="1" dirty="0">
              <a:effectLst>
                <a:outerShdw blurRad="38100" dist="38100" dir="2700000" algn="tl">
                  <a:srgbClr val="000000">
                    <a:alpha val="43137"/>
                  </a:srgbClr>
                </a:outerShdw>
              </a:effectLst>
            </a:endParaRPr>
          </a:p>
          <a:p>
            <a:r>
              <a:rPr lang="es-ES" dirty="0" smtClean="0"/>
              <a:t>El </a:t>
            </a:r>
            <a:r>
              <a:rPr lang="es-ES" dirty="0"/>
              <a:t>significado gramatical del verbo devengar es "adquirir derecho a alguna percepción o retribución por razón de trabajo, servicio u otro título", o "tener derecho a…".</a:t>
            </a:r>
            <a:endParaRPr lang="es-CL" dirty="0"/>
          </a:p>
          <a:p>
            <a:r>
              <a:rPr lang="es-ES" dirty="0" smtClean="0"/>
              <a:t>Ese </a:t>
            </a:r>
            <a:r>
              <a:rPr lang="es-ES" dirty="0"/>
              <a:t>precisamente es el contenido del término devengo en materia tributaria; se pretende, a través de esta figura, establecer el </a:t>
            </a:r>
            <a:r>
              <a:rPr lang="es-ES" dirty="0" smtClean="0"/>
              <a:t>momento e </a:t>
            </a:r>
            <a:r>
              <a:rPr lang="es-ES" dirty="0"/>
              <a:t>instante en que nace para el Fisco el derecho a percibir el </a:t>
            </a:r>
            <a:r>
              <a:rPr lang="es-ES" dirty="0" smtClean="0"/>
              <a:t>impuesto.</a:t>
            </a:r>
          </a:p>
          <a:p>
            <a:r>
              <a:rPr lang="es-ES" dirty="0"/>
              <a:t>En síntesis, el devengo equivale al instante en que nace la obligación tributaria, es decir, el momento en que el hecho gravado se ha realizado en su </a:t>
            </a:r>
            <a:r>
              <a:rPr lang="es-ES" dirty="0" smtClean="0"/>
              <a:t>integridad.</a:t>
            </a:r>
          </a:p>
          <a:p>
            <a:endParaRPr lang="es-ES" b="1" dirty="0" smtClean="0"/>
          </a:p>
          <a:p>
            <a:r>
              <a:rPr lang="es-ES" b="1" dirty="0" smtClean="0">
                <a:effectLst>
                  <a:outerShdw blurRad="38100" dist="38100" dir="2700000" algn="tl">
                    <a:srgbClr val="000000">
                      <a:alpha val="43137"/>
                    </a:srgbClr>
                  </a:outerShdw>
                </a:effectLst>
              </a:rPr>
              <a:t>Exigibilidad </a:t>
            </a:r>
            <a:r>
              <a:rPr lang="es-ES" b="1" dirty="0">
                <a:effectLst>
                  <a:outerShdw blurRad="38100" dist="38100" dir="2700000" algn="tl">
                    <a:srgbClr val="000000">
                      <a:alpha val="43137"/>
                    </a:srgbClr>
                  </a:outerShdw>
                </a:effectLst>
              </a:rPr>
              <a:t>de la obligación tributaria.</a:t>
            </a:r>
            <a:endParaRPr lang="es-CL" b="1" dirty="0">
              <a:effectLst>
                <a:outerShdw blurRad="38100" dist="38100" dir="2700000" algn="tl">
                  <a:srgbClr val="000000">
                    <a:alpha val="43137"/>
                  </a:srgbClr>
                </a:outerShdw>
              </a:effectLst>
            </a:endParaRPr>
          </a:p>
          <a:p>
            <a:r>
              <a:rPr lang="es-ES" dirty="0" smtClean="0"/>
              <a:t>Con </a:t>
            </a:r>
            <a:r>
              <a:rPr lang="es-ES" dirty="0"/>
              <a:t>el devengo nació el derecho para el Sujeto Activo de la obligación; pero ese hecho no lo faculta para exigir, hacer efectivo ese derecho; se trata de un concepto diferente, incluso separado cronológicamente. Así, en materia de Impuesto al Valor Agregado, el devengo se produce el emitir el documento, </a:t>
            </a:r>
            <a:r>
              <a:rPr lang="es-ES" b="1" dirty="0">
                <a:effectLst>
                  <a:outerShdw blurRad="38100" dist="38100" dir="2700000" algn="tl">
                    <a:srgbClr val="000000">
                      <a:alpha val="43137"/>
                    </a:srgbClr>
                  </a:outerShdw>
                </a:effectLst>
              </a:rPr>
              <a:t>que normalmente coincidirá con la entrega real o simbólica del bien, tratándose de ventas;</a:t>
            </a:r>
            <a:r>
              <a:rPr lang="es-ES" dirty="0"/>
              <a:t> en cambio, el Fisco no podrá exigir coactivamente su cumplimiento mientras no transcurran los primeros 12 días del mes siguiente a aquel en que se produjo el </a:t>
            </a:r>
            <a:r>
              <a:rPr lang="es-ES" dirty="0" err="1" smtClean="0"/>
              <a:t>devengamiento</a:t>
            </a:r>
            <a:r>
              <a:rPr lang="es-ES" dirty="0" smtClean="0"/>
              <a:t>.</a:t>
            </a:r>
          </a:p>
          <a:p>
            <a:endParaRPr lang="es-ES" dirty="0" smtClean="0"/>
          </a:p>
        </p:txBody>
      </p:sp>
    </p:spTree>
    <p:extLst>
      <p:ext uri="{BB962C8B-B14F-4D97-AF65-F5344CB8AC3E}">
        <p14:creationId xmlns:p14="http://schemas.microsoft.com/office/powerpoint/2010/main" val="4285882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78708" y="266271"/>
            <a:ext cx="10515600" cy="1325563"/>
          </a:xfrm>
        </p:spPr>
        <p:txBody>
          <a:bodyPr/>
          <a:lstStyle/>
          <a:p>
            <a:pPr algn="ctr"/>
            <a:r>
              <a:rPr lang="es-CL" b="1" dirty="0" smtClean="0">
                <a:solidFill>
                  <a:srgbClr val="002060"/>
                </a:solidFill>
                <a:effectLst>
                  <a:outerShdw blurRad="38100" dist="38100" dir="2700000" algn="tl">
                    <a:srgbClr val="000000">
                      <a:alpha val="43137"/>
                    </a:srgbClr>
                  </a:outerShdw>
                </a:effectLst>
              </a:rPr>
              <a:t>Obligación Tributaria</a:t>
            </a:r>
            <a:endParaRPr lang="es-CL" b="1" dirty="0">
              <a:solidFill>
                <a:srgbClr val="002060"/>
              </a:solidFill>
              <a:effectLst>
                <a:outerShdw blurRad="38100" dist="38100" dir="2700000" algn="tl">
                  <a:srgbClr val="000000">
                    <a:alpha val="43137"/>
                  </a:srgbClr>
                </a:outerShdw>
              </a:effectLst>
            </a:endParaRPr>
          </a:p>
        </p:txBody>
      </p:sp>
      <p:sp>
        <p:nvSpPr>
          <p:cNvPr id="3" name="Rectángulo 2"/>
          <p:cNvSpPr/>
          <p:nvPr/>
        </p:nvSpPr>
        <p:spPr>
          <a:xfrm>
            <a:off x="148282" y="1591834"/>
            <a:ext cx="11924270" cy="3970318"/>
          </a:xfrm>
          <a:prstGeom prst="rect">
            <a:avLst/>
          </a:prstGeom>
        </p:spPr>
        <p:txBody>
          <a:bodyPr wrap="square">
            <a:spAutoFit/>
          </a:bodyPr>
          <a:lstStyle/>
          <a:p>
            <a:r>
              <a:rPr lang="es-ES" b="1" dirty="0">
                <a:effectLst>
                  <a:outerShdw blurRad="38100" dist="38100" dir="2700000" algn="tl">
                    <a:srgbClr val="000000">
                      <a:alpha val="43137"/>
                    </a:srgbClr>
                  </a:outerShdw>
                </a:effectLst>
              </a:rPr>
              <a:t>Determinación de la obligación tributaria.</a:t>
            </a:r>
            <a:endParaRPr lang="es-CL" b="1" dirty="0">
              <a:effectLst>
                <a:outerShdw blurRad="38100" dist="38100" dir="2700000" algn="tl">
                  <a:srgbClr val="000000">
                    <a:alpha val="43137"/>
                  </a:srgbClr>
                </a:outerShdw>
              </a:effectLst>
            </a:endParaRPr>
          </a:p>
          <a:p>
            <a:r>
              <a:rPr lang="es-ES" dirty="0" smtClean="0"/>
              <a:t>Se </a:t>
            </a:r>
            <a:r>
              <a:rPr lang="es-ES" dirty="0"/>
              <a:t>hace mediante la base imponible y la tasa</a:t>
            </a:r>
            <a:endParaRPr lang="es-ES" b="1" dirty="0" smtClean="0"/>
          </a:p>
          <a:p>
            <a:endParaRPr lang="es-ES" b="1" dirty="0" smtClean="0">
              <a:effectLst>
                <a:outerShdw blurRad="38100" dist="38100" dir="2700000" algn="tl">
                  <a:srgbClr val="000000">
                    <a:alpha val="43137"/>
                  </a:srgbClr>
                </a:outerShdw>
              </a:effectLst>
            </a:endParaRPr>
          </a:p>
          <a:p>
            <a:r>
              <a:rPr lang="es-ES" b="1" dirty="0" smtClean="0">
                <a:effectLst>
                  <a:outerShdw blurRad="38100" dist="38100" dir="2700000" algn="tl">
                    <a:srgbClr val="000000">
                      <a:alpha val="43137"/>
                    </a:srgbClr>
                  </a:outerShdw>
                </a:effectLst>
              </a:rPr>
              <a:t>Extinción de la obligación tributaria</a:t>
            </a:r>
          </a:p>
          <a:p>
            <a:r>
              <a:rPr lang="es-ES" dirty="0" smtClean="0"/>
              <a:t>Las </a:t>
            </a:r>
            <a:r>
              <a:rPr lang="es-ES" dirty="0"/>
              <a:t>formas o modos de extinguir la obligación tributaria </a:t>
            </a:r>
            <a:r>
              <a:rPr lang="es-ES" dirty="0" smtClean="0"/>
              <a:t>son:</a:t>
            </a:r>
          </a:p>
          <a:p>
            <a:endParaRPr lang="es-ES" dirty="0" smtClean="0"/>
          </a:p>
          <a:p>
            <a:pPr marL="285750" indent="-285750">
              <a:buFont typeface="Arial" panose="020B0604020202020204" pitchFamily="34" charset="0"/>
              <a:buChar char="•"/>
            </a:pPr>
            <a:r>
              <a:rPr lang="es-ES" dirty="0" smtClean="0"/>
              <a:t>El </a:t>
            </a:r>
            <a:r>
              <a:rPr lang="es-ES" dirty="0"/>
              <a:t>pago, </a:t>
            </a:r>
            <a:endParaRPr lang="es-ES" dirty="0" smtClean="0"/>
          </a:p>
          <a:p>
            <a:pPr marL="285750" indent="-285750">
              <a:buFont typeface="Arial" panose="020B0604020202020204" pitchFamily="34" charset="0"/>
              <a:buChar char="•"/>
            </a:pPr>
            <a:r>
              <a:rPr lang="es-ES" dirty="0" smtClean="0"/>
              <a:t>La </a:t>
            </a:r>
            <a:r>
              <a:rPr lang="es-ES" dirty="0"/>
              <a:t>compensación, </a:t>
            </a:r>
            <a:endParaRPr lang="es-ES" dirty="0" smtClean="0"/>
          </a:p>
          <a:p>
            <a:pPr marL="285750" indent="-285750">
              <a:buFont typeface="Arial" panose="020B0604020202020204" pitchFamily="34" charset="0"/>
              <a:buChar char="•"/>
            </a:pPr>
            <a:r>
              <a:rPr lang="es-ES" dirty="0" smtClean="0"/>
              <a:t>La </a:t>
            </a:r>
            <a:r>
              <a:rPr lang="es-ES" dirty="0"/>
              <a:t>dación en pago, </a:t>
            </a:r>
            <a:endParaRPr lang="es-ES" dirty="0" smtClean="0"/>
          </a:p>
          <a:p>
            <a:pPr marL="285750" indent="-285750">
              <a:buFont typeface="Arial" panose="020B0604020202020204" pitchFamily="34" charset="0"/>
              <a:buChar char="•"/>
            </a:pPr>
            <a:r>
              <a:rPr lang="es-ES" dirty="0" smtClean="0"/>
              <a:t>La </a:t>
            </a:r>
            <a:r>
              <a:rPr lang="es-ES" dirty="0"/>
              <a:t>declaración de incobrabilidad, </a:t>
            </a:r>
            <a:endParaRPr lang="es-ES" dirty="0" smtClean="0"/>
          </a:p>
          <a:p>
            <a:pPr marL="285750" indent="-285750">
              <a:buFont typeface="Arial" panose="020B0604020202020204" pitchFamily="34" charset="0"/>
              <a:buChar char="•"/>
            </a:pPr>
            <a:r>
              <a:rPr lang="es-ES" dirty="0" smtClean="0"/>
              <a:t>La </a:t>
            </a:r>
            <a:r>
              <a:rPr lang="es-ES" dirty="0"/>
              <a:t>ley y la </a:t>
            </a:r>
            <a:r>
              <a:rPr lang="es-ES" dirty="0" smtClean="0"/>
              <a:t>prescripción</a:t>
            </a:r>
          </a:p>
          <a:p>
            <a:endParaRPr lang="es-ES" b="1" dirty="0" smtClean="0">
              <a:effectLst>
                <a:outerShdw blurRad="38100" dist="38100" dir="2700000" algn="tl">
                  <a:srgbClr val="000000">
                    <a:alpha val="43137"/>
                  </a:srgbClr>
                </a:outerShdw>
              </a:effectLst>
            </a:endParaRPr>
          </a:p>
          <a:p>
            <a:r>
              <a:rPr lang="es-ES" b="1" dirty="0" smtClean="0">
                <a:effectLst>
                  <a:outerShdw blurRad="38100" dist="38100" dir="2700000" algn="tl">
                    <a:srgbClr val="000000">
                      <a:alpha val="43137"/>
                    </a:srgbClr>
                  </a:outerShdw>
                </a:effectLst>
              </a:rPr>
              <a:t>			</a:t>
            </a:r>
            <a:r>
              <a:rPr lang="es-ES" b="1" dirty="0">
                <a:effectLst>
                  <a:outerShdw blurRad="38100" dist="38100" dir="2700000" algn="tl">
                    <a:srgbClr val="000000">
                      <a:alpha val="43137"/>
                    </a:srgbClr>
                  </a:outerShdw>
                </a:effectLst>
              </a:rPr>
              <a:t> </a:t>
            </a:r>
            <a:r>
              <a:rPr lang="es-ES" b="1" dirty="0" smtClean="0">
                <a:effectLst>
                  <a:outerShdw blurRad="38100" dist="38100" dir="2700000" algn="tl">
                    <a:srgbClr val="000000">
                      <a:alpha val="43137"/>
                    </a:srgbClr>
                  </a:outerShdw>
                </a:effectLst>
              </a:rPr>
              <a:t>       vista este video tutorial creado especialmente para ustedes</a:t>
            </a:r>
            <a:endParaRPr lang="es-ES" b="1" dirty="0">
              <a:effectLst>
                <a:outerShdw blurRad="38100" dist="38100" dir="2700000" algn="tl">
                  <a:srgbClr val="000000">
                    <a:alpha val="43137"/>
                  </a:srgbClr>
                </a:outerShdw>
              </a:effectLst>
            </a:endParaRPr>
          </a:p>
          <a:p>
            <a:endParaRPr lang="es-ES" b="1" dirty="0" smtClean="0">
              <a:effectLst>
                <a:outerShdw blurRad="38100" dist="38100" dir="2700000" algn="tl">
                  <a:srgbClr val="000000">
                    <a:alpha val="43137"/>
                  </a:srgbClr>
                </a:outerShdw>
              </a:effectLst>
            </a:endParaRPr>
          </a:p>
        </p:txBody>
      </p:sp>
      <p:sp>
        <p:nvSpPr>
          <p:cNvPr id="5" name="Botón de acción: Película 4">
            <a:hlinkClick r:id="rId2" highlightClick="1"/>
          </p:cNvPr>
          <p:cNvSpPr/>
          <p:nvPr/>
        </p:nvSpPr>
        <p:spPr>
          <a:xfrm>
            <a:off x="3657600" y="5434885"/>
            <a:ext cx="4340180" cy="1236371"/>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274076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9786" y="766119"/>
            <a:ext cx="3932237" cy="1600200"/>
          </a:xfrm>
        </p:spPr>
        <p:txBody>
          <a:bodyPr/>
          <a:lstStyle/>
          <a:p>
            <a:r>
              <a:rPr lang="es-CL" b="1" dirty="0" smtClean="0">
                <a:solidFill>
                  <a:srgbClr val="002060"/>
                </a:solidFill>
                <a:effectLst>
                  <a:outerShdw blurRad="38100" dist="38100" dir="2700000" algn="tl">
                    <a:srgbClr val="000000">
                      <a:alpha val="43137"/>
                    </a:srgbClr>
                  </a:outerShdw>
                </a:effectLst>
              </a:rPr>
              <a:t>Generalidades del Sistema Tributario Chileno</a:t>
            </a:r>
            <a:endParaRPr lang="es-CL" b="1" dirty="0">
              <a:solidFill>
                <a:srgbClr val="002060"/>
              </a:solidFill>
              <a:effectLst>
                <a:outerShdw blurRad="38100" dist="38100" dir="2700000" algn="tl">
                  <a:srgbClr val="000000">
                    <a:alpha val="43137"/>
                  </a:srgbClr>
                </a:outerShdw>
              </a:effectLst>
            </a:endParaRPr>
          </a:p>
        </p:txBody>
      </p:sp>
      <p:sp>
        <p:nvSpPr>
          <p:cNvPr id="4" name="Marcador de texto 3"/>
          <p:cNvSpPr>
            <a:spLocks noGrp="1"/>
          </p:cNvSpPr>
          <p:nvPr>
            <p:ph type="body" sz="half" idx="2"/>
          </p:nvPr>
        </p:nvSpPr>
        <p:spPr>
          <a:xfrm>
            <a:off x="839787" y="2576384"/>
            <a:ext cx="3932237" cy="3811588"/>
          </a:xfrm>
        </p:spPr>
        <p:txBody>
          <a:bodyPr/>
          <a:lstStyle/>
          <a:p>
            <a:pPr algn="ctr"/>
            <a:r>
              <a:rPr lang="es-CL" b="1" dirty="0" smtClean="0">
                <a:effectLst>
                  <a:outerShdw blurRad="38100" dist="38100" dir="2700000" algn="tl">
                    <a:srgbClr val="000000">
                      <a:alpha val="43137"/>
                    </a:srgbClr>
                  </a:outerShdw>
                </a:effectLst>
              </a:rPr>
              <a:t>¿ Qué instituciones administran la Tributación en Chile? </a:t>
            </a:r>
          </a:p>
          <a:p>
            <a:pPr algn="just"/>
            <a:r>
              <a:rPr lang="es-CL" dirty="0" smtClean="0"/>
              <a:t>SII, encargado de la fiscalización de los impuestos internos del país.</a:t>
            </a:r>
          </a:p>
          <a:p>
            <a:pPr algn="just"/>
            <a:r>
              <a:rPr lang="es-CL" dirty="0" smtClean="0"/>
              <a:t>El Servicio Nacional de Aduanas, encargado de administrar y fiscalizar los impuestos aduaneros.</a:t>
            </a:r>
          </a:p>
          <a:p>
            <a:pPr algn="just"/>
            <a:r>
              <a:rPr lang="es-CL" dirty="0" smtClean="0"/>
              <a:t>La Tesorería General de la República, encargada de la recaudación y cobranza de los impuestos internos y aduaneros.</a:t>
            </a:r>
            <a:endParaRPr lang="es-CL" dirty="0"/>
          </a:p>
        </p:txBody>
      </p:sp>
      <p:pic>
        <p:nvPicPr>
          <p:cNvPr id="1026" name="Picture 2" descr="Resultado de imagen para impuesto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83188" y="1369108"/>
            <a:ext cx="6172200" cy="4110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2152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solidFill>
                  <a:srgbClr val="002060"/>
                </a:solidFill>
                <a:effectLst>
                  <a:outerShdw blurRad="38100" dist="38100" dir="2700000" algn="tl">
                    <a:srgbClr val="000000">
                      <a:alpha val="43137"/>
                    </a:srgbClr>
                  </a:outerShdw>
                </a:effectLst>
              </a:rPr>
              <a:t>Estructura del sistema tributario Chileno</a:t>
            </a:r>
            <a:endParaRPr lang="es-CL" b="1" dirty="0">
              <a:solidFill>
                <a:srgbClr val="002060"/>
              </a:solidFill>
              <a:effectLst>
                <a:outerShdw blurRad="38100" dist="38100" dir="2700000" algn="tl">
                  <a:srgbClr val="000000">
                    <a:alpha val="43137"/>
                  </a:srgbClr>
                </a:outerShdw>
              </a:effectLst>
            </a:endParaRPr>
          </a:p>
        </p:txBody>
      </p:sp>
      <p:pic>
        <p:nvPicPr>
          <p:cNvPr id="3" name="Imagen 2"/>
          <p:cNvPicPr>
            <a:picLocks noChangeAspect="1"/>
          </p:cNvPicPr>
          <p:nvPr/>
        </p:nvPicPr>
        <p:blipFill>
          <a:blip r:embed="rId2"/>
          <a:stretch>
            <a:fillRect/>
          </a:stretch>
        </p:blipFill>
        <p:spPr>
          <a:xfrm>
            <a:off x="306859" y="1443553"/>
            <a:ext cx="11046941" cy="5024824"/>
          </a:xfrm>
          <a:prstGeom prst="rect">
            <a:avLst/>
          </a:prstGeom>
        </p:spPr>
      </p:pic>
    </p:spTree>
    <p:extLst>
      <p:ext uri="{BB962C8B-B14F-4D97-AF65-F5344CB8AC3E}">
        <p14:creationId xmlns:p14="http://schemas.microsoft.com/office/powerpoint/2010/main" val="78882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395416" y="2274838"/>
            <a:ext cx="9700054" cy="3139321"/>
          </a:xfrm>
          <a:prstGeom prst="rect">
            <a:avLst/>
          </a:prstGeom>
        </p:spPr>
        <p:txBody>
          <a:bodyPr wrap="square">
            <a:spAutoFit/>
          </a:bodyPr>
          <a:lstStyle/>
          <a:p>
            <a:pPr algn="just"/>
            <a:r>
              <a:rPr lang="es-CL" b="1" dirty="0" smtClean="0"/>
              <a:t>Definición de Impuesto</a:t>
            </a:r>
            <a:r>
              <a:rPr lang="es-CL" dirty="0" smtClean="0"/>
              <a:t>: Es una contribución que hacen los ciudadanos al Estado en dinero o especies, sin que éste entregue una prestación directa a cambio de ésta.</a:t>
            </a:r>
          </a:p>
          <a:p>
            <a:endParaRPr lang="es-CL" dirty="0"/>
          </a:p>
          <a:p>
            <a:pPr algn="just"/>
            <a:r>
              <a:rPr lang="es-CL" dirty="0" smtClean="0"/>
              <a:t>Es la cantidad de dinero que el Estado exige a las economías privadas, en uso de su poder coercitivo, sin proporcionarle al contribuyente, en el momento del pago, un servicio o prestación individual y está destinado a financiar los egresos del estado</a:t>
            </a:r>
          </a:p>
          <a:p>
            <a:pPr algn="just"/>
            <a:endParaRPr lang="es-CL" dirty="0"/>
          </a:p>
          <a:p>
            <a:pPr algn="just"/>
            <a:r>
              <a:rPr lang="es-CL" b="1" dirty="0" smtClean="0"/>
              <a:t>Nacimiento de los Impuestos</a:t>
            </a:r>
            <a:r>
              <a:rPr lang="es-CL" dirty="0" smtClean="0"/>
              <a:t>. Según la Constitución Política del Estado, los impuestos en Chile se determinan por ley, las que son de iniciativa exclusiva del Presidente de la República. Nacen entonces, por la vigencia de una ley impositiva que crea el tributo (obligación principal) y consiste en un pago del impuesto, y crea otras obligaciones relacionadas (obligaciones accesorias)</a:t>
            </a:r>
            <a:endParaRPr lang="es-CL" dirty="0"/>
          </a:p>
        </p:txBody>
      </p:sp>
      <p:sp>
        <p:nvSpPr>
          <p:cNvPr id="6" name="Título 1"/>
          <p:cNvSpPr txBox="1">
            <a:spLocks/>
          </p:cNvSpPr>
          <p:nvPr/>
        </p:nvSpPr>
        <p:spPr>
          <a:xfrm>
            <a:off x="395416" y="771051"/>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L" b="1" dirty="0" smtClean="0">
                <a:solidFill>
                  <a:srgbClr val="002060"/>
                </a:solidFill>
                <a:effectLst>
                  <a:outerShdw blurRad="38100" dist="38100" dir="2700000" algn="tl">
                    <a:srgbClr val="000000">
                      <a:alpha val="43137"/>
                    </a:srgbClr>
                  </a:outerShdw>
                </a:effectLst>
              </a:rPr>
              <a:t>Los impuestos</a:t>
            </a:r>
            <a:endParaRPr lang="es-CL"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3199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6351" y="202640"/>
            <a:ext cx="10515600" cy="1325563"/>
          </a:xfrm>
        </p:spPr>
        <p:txBody>
          <a:bodyPr/>
          <a:lstStyle/>
          <a:p>
            <a:pPr algn="ctr"/>
            <a:r>
              <a:rPr lang="es-CL" b="1" dirty="0" smtClean="0">
                <a:solidFill>
                  <a:srgbClr val="002060"/>
                </a:solidFill>
                <a:effectLst>
                  <a:outerShdw blurRad="38100" dist="38100" dir="2700000" algn="tl">
                    <a:srgbClr val="000000">
                      <a:alpha val="43137"/>
                    </a:srgbClr>
                  </a:outerShdw>
                </a:effectLst>
              </a:rPr>
              <a:t>Características del Sistema Impositivo</a:t>
            </a:r>
            <a:endParaRPr lang="es-CL" b="1" dirty="0">
              <a:solidFill>
                <a:srgbClr val="002060"/>
              </a:solidFill>
              <a:effectLst>
                <a:outerShdw blurRad="38100" dist="38100" dir="2700000" algn="tl">
                  <a:srgbClr val="000000">
                    <a:alpha val="43137"/>
                  </a:srgbClr>
                </a:outerShdw>
              </a:effectLst>
            </a:endParaRPr>
          </a:p>
        </p:txBody>
      </p:sp>
      <p:pic>
        <p:nvPicPr>
          <p:cNvPr id="3" name="Imagen 2"/>
          <p:cNvPicPr>
            <a:picLocks noChangeAspect="1"/>
          </p:cNvPicPr>
          <p:nvPr/>
        </p:nvPicPr>
        <p:blipFill>
          <a:blip r:embed="rId2"/>
          <a:stretch>
            <a:fillRect/>
          </a:stretch>
        </p:blipFill>
        <p:spPr>
          <a:xfrm>
            <a:off x="479854" y="1219284"/>
            <a:ext cx="10873946" cy="5329797"/>
          </a:xfrm>
          <a:prstGeom prst="rect">
            <a:avLst/>
          </a:prstGeom>
        </p:spPr>
      </p:pic>
    </p:spTree>
    <p:extLst>
      <p:ext uri="{BB962C8B-B14F-4D97-AF65-F5344CB8AC3E}">
        <p14:creationId xmlns:p14="http://schemas.microsoft.com/office/powerpoint/2010/main" val="1510525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9281" y="698757"/>
            <a:ext cx="10515600" cy="1325563"/>
          </a:xfrm>
        </p:spPr>
        <p:txBody>
          <a:bodyPr/>
          <a:lstStyle/>
          <a:p>
            <a:r>
              <a:rPr lang="es-CL" b="1" dirty="0" smtClean="0">
                <a:solidFill>
                  <a:srgbClr val="002060"/>
                </a:solidFill>
                <a:effectLst>
                  <a:outerShdw blurRad="38100" dist="38100" dir="2700000" algn="tl">
                    <a:srgbClr val="000000">
                      <a:alpha val="43137"/>
                    </a:srgbClr>
                  </a:outerShdw>
                </a:effectLst>
              </a:rPr>
              <a:t>La Obligación Tributaria</a:t>
            </a:r>
            <a:endParaRPr lang="es-CL" b="1" dirty="0">
              <a:solidFill>
                <a:srgbClr val="002060"/>
              </a:solidFill>
              <a:effectLst>
                <a:outerShdw blurRad="38100" dist="38100" dir="2700000" algn="tl">
                  <a:srgbClr val="000000">
                    <a:alpha val="43137"/>
                  </a:srgbClr>
                </a:outerShdw>
              </a:effectLst>
            </a:endParaRPr>
          </a:p>
        </p:txBody>
      </p:sp>
      <p:sp>
        <p:nvSpPr>
          <p:cNvPr id="3" name="Rectángulo 2"/>
          <p:cNvSpPr/>
          <p:nvPr/>
        </p:nvSpPr>
        <p:spPr>
          <a:xfrm>
            <a:off x="391297" y="2329415"/>
            <a:ext cx="6096000" cy="2308324"/>
          </a:xfrm>
          <a:prstGeom prst="rect">
            <a:avLst/>
          </a:prstGeom>
        </p:spPr>
        <p:txBody>
          <a:bodyPr>
            <a:spAutoFit/>
          </a:bodyPr>
          <a:lstStyle/>
          <a:p>
            <a:r>
              <a:rPr lang="es-CL" dirty="0" smtClean="0"/>
              <a:t>Es el vínculo en virtud del cual una persona (contribuyente) se encuentra frente a otra (Fisco o Acreedor) en la necesidad de dar, hacer o no hacer algo. </a:t>
            </a:r>
          </a:p>
          <a:p>
            <a:endParaRPr lang="es-CL" dirty="0"/>
          </a:p>
          <a:p>
            <a:endParaRPr lang="es-CL" dirty="0" smtClean="0"/>
          </a:p>
          <a:p>
            <a:r>
              <a:rPr lang="es-CL" dirty="0" smtClean="0"/>
              <a:t> “Es el vínculo jurídico en virtud del cuál, el sujeto pasivo o deudor, debe dar al sujeto activo o acreedor, una suma de dinero determinado por ley</a:t>
            </a:r>
            <a:endParaRPr lang="es-CL" dirty="0"/>
          </a:p>
        </p:txBody>
      </p:sp>
      <p:pic>
        <p:nvPicPr>
          <p:cNvPr id="2052" name="Picture 4" descr="Resultado de imagen para por la fuerz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1659195"/>
            <a:ext cx="4090086" cy="3901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1066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solidFill>
                  <a:srgbClr val="002060"/>
                </a:solidFill>
                <a:effectLst>
                  <a:outerShdw blurRad="38100" dist="38100" dir="2700000" algn="tl">
                    <a:srgbClr val="000000">
                      <a:alpha val="43137"/>
                    </a:srgbClr>
                  </a:outerShdw>
                </a:effectLst>
              </a:rPr>
              <a:t>Clasificación de la Obligación Tributaria</a:t>
            </a:r>
            <a:endParaRPr lang="es-CL" b="1" dirty="0">
              <a:solidFill>
                <a:srgbClr val="002060"/>
              </a:solidFill>
              <a:effectLst>
                <a:outerShdw blurRad="38100" dist="38100" dir="2700000" algn="tl">
                  <a:srgbClr val="000000">
                    <a:alpha val="43137"/>
                  </a:srgbClr>
                </a:outerShdw>
              </a:effectLst>
            </a:endParaRPr>
          </a:p>
        </p:txBody>
      </p:sp>
      <p:sp>
        <p:nvSpPr>
          <p:cNvPr id="3" name="Rectángulo 2"/>
          <p:cNvSpPr/>
          <p:nvPr/>
        </p:nvSpPr>
        <p:spPr>
          <a:xfrm>
            <a:off x="531341" y="2551837"/>
            <a:ext cx="10822459" cy="3693319"/>
          </a:xfrm>
          <a:prstGeom prst="rect">
            <a:avLst/>
          </a:prstGeom>
        </p:spPr>
        <p:txBody>
          <a:bodyPr wrap="square">
            <a:spAutoFit/>
          </a:bodyPr>
          <a:lstStyle/>
          <a:p>
            <a:r>
              <a:rPr lang="es-CL" dirty="0" smtClean="0"/>
              <a:t>Obligación Principal: Es Pagar. Es la obligación de dar o entregar. </a:t>
            </a:r>
          </a:p>
          <a:p>
            <a:endParaRPr lang="es-CL" dirty="0"/>
          </a:p>
          <a:p>
            <a:r>
              <a:rPr lang="es-CL" dirty="0" smtClean="0"/>
              <a:t>Obligaciones Accesorias: (requieren una principal)  </a:t>
            </a:r>
          </a:p>
          <a:p>
            <a:endParaRPr lang="es-CL" dirty="0" smtClean="0"/>
          </a:p>
          <a:p>
            <a:r>
              <a:rPr lang="es-CL" dirty="0" smtClean="0"/>
              <a:t>De Información: su objeto es proporcionar antecedentes al servicio fiscalizador (SII). RUT, Iniciación Actividades, </a:t>
            </a:r>
          </a:p>
          <a:p>
            <a:endParaRPr lang="es-CL" dirty="0"/>
          </a:p>
          <a:p>
            <a:r>
              <a:rPr lang="es-CL" dirty="0" smtClean="0"/>
              <a:t>Declaraciones, Término de Giro.  De Control: Se utilizan como medios de fiscalización del cumplimiento tributario. </a:t>
            </a:r>
          </a:p>
          <a:p>
            <a:endParaRPr lang="es-CL" dirty="0" smtClean="0"/>
          </a:p>
          <a:p>
            <a:r>
              <a:rPr lang="es-CL" dirty="0" smtClean="0"/>
              <a:t>Impuestos Timbres por los Notarios, Cambio Sujeto</a:t>
            </a:r>
          </a:p>
          <a:p>
            <a:endParaRPr lang="es-CL" dirty="0" smtClean="0"/>
          </a:p>
          <a:p>
            <a:r>
              <a:rPr lang="es-CL" dirty="0" smtClean="0"/>
              <a:t>De Recaudación: Obligación que tienen algunas personas que pagan rentas.</a:t>
            </a:r>
          </a:p>
          <a:p>
            <a:endParaRPr lang="es-CL" dirty="0" smtClean="0"/>
          </a:p>
          <a:p>
            <a:r>
              <a:rPr lang="es-CL" dirty="0" smtClean="0"/>
              <a:t>Retención Honorarios, Retención por remesas al exterior.</a:t>
            </a:r>
            <a:endParaRPr lang="es-CL" dirty="0"/>
          </a:p>
        </p:txBody>
      </p:sp>
    </p:spTree>
    <p:extLst>
      <p:ext uri="{BB962C8B-B14F-4D97-AF65-F5344CB8AC3E}">
        <p14:creationId xmlns:p14="http://schemas.microsoft.com/office/powerpoint/2010/main" val="858405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b="1" dirty="0" smtClean="0">
                <a:solidFill>
                  <a:srgbClr val="002060"/>
                </a:solidFill>
                <a:effectLst>
                  <a:outerShdw blurRad="38100" dist="38100" dir="2700000" algn="tl">
                    <a:srgbClr val="000000">
                      <a:alpha val="43137"/>
                    </a:srgbClr>
                  </a:outerShdw>
                </a:effectLst>
              </a:rPr>
              <a:t>Elementos de la Obligación Tributaria</a:t>
            </a:r>
            <a:endParaRPr lang="es-CL" b="1" dirty="0">
              <a:solidFill>
                <a:srgbClr val="002060"/>
              </a:solidFill>
              <a:effectLst>
                <a:outerShdw blurRad="38100" dist="38100" dir="2700000" algn="tl">
                  <a:srgbClr val="000000">
                    <a:alpha val="43137"/>
                  </a:srgbClr>
                </a:outerShdw>
              </a:effectLst>
            </a:endParaRPr>
          </a:p>
        </p:txBody>
      </p:sp>
      <p:sp>
        <p:nvSpPr>
          <p:cNvPr id="3" name="Rectángulo 2"/>
          <p:cNvSpPr/>
          <p:nvPr/>
        </p:nvSpPr>
        <p:spPr>
          <a:xfrm>
            <a:off x="420130" y="1690688"/>
            <a:ext cx="10822459" cy="4247317"/>
          </a:xfrm>
          <a:prstGeom prst="rect">
            <a:avLst/>
          </a:prstGeom>
        </p:spPr>
        <p:txBody>
          <a:bodyPr wrap="square">
            <a:spAutoFit/>
          </a:bodyPr>
          <a:lstStyle/>
          <a:p>
            <a:r>
              <a:rPr lang="es-CL" b="1" dirty="0" smtClean="0"/>
              <a:t>Externos: </a:t>
            </a:r>
          </a:p>
          <a:p>
            <a:r>
              <a:rPr lang="es-CL" dirty="0" smtClean="0"/>
              <a:t>La Ley (Art. 1° Código Civil) </a:t>
            </a:r>
          </a:p>
          <a:p>
            <a:r>
              <a:rPr lang="es-CL" dirty="0" smtClean="0"/>
              <a:t>El Hecho Gravado </a:t>
            </a:r>
          </a:p>
          <a:p>
            <a:endParaRPr lang="es-CL" dirty="0" smtClean="0"/>
          </a:p>
          <a:p>
            <a:r>
              <a:rPr lang="es-CL" b="1" dirty="0" smtClean="0"/>
              <a:t>Internos: </a:t>
            </a:r>
          </a:p>
          <a:p>
            <a:r>
              <a:rPr lang="es-CL" dirty="0" smtClean="0"/>
              <a:t>Sujeto </a:t>
            </a:r>
          </a:p>
          <a:p>
            <a:r>
              <a:rPr lang="es-CL" dirty="0" smtClean="0"/>
              <a:t>Activo: El Estado </a:t>
            </a:r>
          </a:p>
          <a:p>
            <a:r>
              <a:rPr lang="es-CL" dirty="0" smtClean="0"/>
              <a:t>Pasivo: Contribuyente </a:t>
            </a:r>
          </a:p>
          <a:p>
            <a:endParaRPr lang="es-CL" dirty="0"/>
          </a:p>
          <a:p>
            <a:r>
              <a:rPr lang="es-CL" b="1" dirty="0" smtClean="0"/>
              <a:t>Objeto </a:t>
            </a:r>
          </a:p>
          <a:p>
            <a:r>
              <a:rPr lang="es-CL" dirty="0" smtClean="0"/>
              <a:t>Impuesto: Cumplimiento de la prestación debida. </a:t>
            </a:r>
          </a:p>
          <a:p>
            <a:endParaRPr lang="es-CL" dirty="0" smtClean="0"/>
          </a:p>
          <a:p>
            <a:r>
              <a:rPr lang="es-CL" b="1" dirty="0" smtClean="0"/>
              <a:t>Causa </a:t>
            </a:r>
          </a:p>
          <a:p>
            <a:r>
              <a:rPr lang="es-CL" dirty="0" smtClean="0"/>
              <a:t>La Ley: Causa próxima u origen de la obligación </a:t>
            </a:r>
          </a:p>
          <a:p>
            <a:r>
              <a:rPr lang="es-CL" dirty="0" smtClean="0"/>
              <a:t>Gasto Público: Causa remota, necesidad obligación.</a:t>
            </a:r>
            <a:endParaRPr lang="es-CL" dirty="0"/>
          </a:p>
        </p:txBody>
      </p:sp>
    </p:spTree>
    <p:extLst>
      <p:ext uri="{BB962C8B-B14F-4D97-AF65-F5344CB8AC3E}">
        <p14:creationId xmlns:p14="http://schemas.microsoft.com/office/powerpoint/2010/main" val="3100152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78708" y="266271"/>
            <a:ext cx="10515600" cy="1325563"/>
          </a:xfrm>
        </p:spPr>
        <p:txBody>
          <a:bodyPr/>
          <a:lstStyle/>
          <a:p>
            <a:pPr algn="ctr"/>
            <a:r>
              <a:rPr lang="es-CL" b="1" dirty="0" smtClean="0">
                <a:solidFill>
                  <a:srgbClr val="002060"/>
                </a:solidFill>
                <a:effectLst>
                  <a:outerShdw blurRad="38100" dist="38100" dir="2700000" algn="tl">
                    <a:srgbClr val="000000">
                      <a:alpha val="43137"/>
                    </a:srgbClr>
                  </a:outerShdw>
                </a:effectLst>
              </a:rPr>
              <a:t>Obligación Tributaria</a:t>
            </a:r>
            <a:endParaRPr lang="es-CL" b="1" dirty="0">
              <a:solidFill>
                <a:srgbClr val="002060"/>
              </a:solidFill>
              <a:effectLst>
                <a:outerShdw blurRad="38100" dist="38100" dir="2700000" algn="tl">
                  <a:srgbClr val="000000">
                    <a:alpha val="43137"/>
                  </a:srgbClr>
                </a:outerShdw>
              </a:effectLst>
            </a:endParaRPr>
          </a:p>
        </p:txBody>
      </p:sp>
      <p:sp>
        <p:nvSpPr>
          <p:cNvPr id="3" name="Rectángulo 2"/>
          <p:cNvSpPr/>
          <p:nvPr/>
        </p:nvSpPr>
        <p:spPr>
          <a:xfrm>
            <a:off x="123568" y="1678331"/>
            <a:ext cx="11924270" cy="4524315"/>
          </a:xfrm>
          <a:prstGeom prst="rect">
            <a:avLst/>
          </a:prstGeom>
        </p:spPr>
        <p:txBody>
          <a:bodyPr wrap="square">
            <a:spAutoFit/>
          </a:bodyPr>
          <a:lstStyle/>
          <a:p>
            <a:r>
              <a:rPr lang="es-ES" dirty="0" smtClean="0"/>
              <a:t>Definimos la </a:t>
            </a:r>
            <a:r>
              <a:rPr lang="es-ES" b="1" dirty="0">
                <a:effectLst>
                  <a:outerShdw blurRad="38100" dist="38100" dir="2700000" algn="tl">
                    <a:srgbClr val="000000">
                      <a:alpha val="43137"/>
                    </a:srgbClr>
                  </a:outerShdw>
                </a:effectLst>
              </a:rPr>
              <a:t>obligación tributaria</a:t>
            </a:r>
            <a:r>
              <a:rPr lang="es-ES" dirty="0"/>
              <a:t> como "el vínculo jurídico en virtud del cual un sujeto (deudor), debe dar a otro sujeto que actúa ejercitando el poder tributario (acreedor), sumas de dinero o cantidades de cosas determinadas por ley</a:t>
            </a:r>
            <a:r>
              <a:rPr lang="es-ES" dirty="0" smtClean="0"/>
              <a:t>"</a:t>
            </a:r>
            <a:r>
              <a:rPr lang="es-ES" baseline="30000" dirty="0" smtClean="0"/>
              <a:t>.</a:t>
            </a:r>
          </a:p>
          <a:p>
            <a:r>
              <a:rPr lang="es-ES" dirty="0"/>
              <a:t>La obligación tributaria se traduce en una prestación patrimonial y siempre en una obligación de </a:t>
            </a:r>
            <a:r>
              <a:rPr lang="es-ES" dirty="0" smtClean="0"/>
              <a:t>dar</a:t>
            </a:r>
          </a:p>
          <a:p>
            <a:endParaRPr lang="es-ES" dirty="0"/>
          </a:p>
          <a:p>
            <a:r>
              <a:rPr lang="es-ES" b="1" dirty="0">
                <a:effectLst>
                  <a:outerShdw blurRad="38100" dist="38100" dir="2700000" algn="tl">
                    <a:srgbClr val="000000">
                      <a:alpha val="43137"/>
                    </a:srgbClr>
                  </a:outerShdw>
                </a:effectLst>
              </a:rPr>
              <a:t>Elementos de la obligación tributaria</a:t>
            </a:r>
            <a:r>
              <a:rPr lang="es-ES" b="1" dirty="0"/>
              <a:t>.</a:t>
            </a:r>
            <a:endParaRPr lang="es-CL" dirty="0"/>
          </a:p>
          <a:p>
            <a:r>
              <a:rPr lang="es-ES" dirty="0" smtClean="0"/>
              <a:t>Son </a:t>
            </a:r>
            <a:r>
              <a:rPr lang="es-ES" dirty="0"/>
              <a:t>los elementos de toda obligación, a saber: sujeto activo, sujeto pasivo, objeto y causa</a:t>
            </a:r>
            <a:r>
              <a:rPr lang="es-ES" dirty="0" smtClean="0"/>
              <a:t>. </a:t>
            </a:r>
          </a:p>
          <a:p>
            <a:endParaRPr lang="es-ES" dirty="0"/>
          </a:p>
          <a:p>
            <a:pPr marL="285750" indent="-285750">
              <a:buFont typeface="Arial" panose="020B0604020202020204" pitchFamily="34" charset="0"/>
              <a:buChar char="•"/>
            </a:pPr>
            <a:r>
              <a:rPr lang="es-ES" dirty="0" smtClean="0"/>
              <a:t>El </a:t>
            </a:r>
            <a:r>
              <a:rPr lang="es-ES" b="1" dirty="0">
                <a:effectLst>
                  <a:outerShdw blurRad="38100" dist="38100" dir="2700000" algn="tl">
                    <a:srgbClr val="000000">
                      <a:alpha val="43137"/>
                    </a:srgbClr>
                  </a:outerShdw>
                </a:effectLst>
              </a:rPr>
              <a:t>sujeto activo </a:t>
            </a:r>
            <a:r>
              <a:rPr lang="es-ES" dirty="0"/>
              <a:t>o acreedor, en la obligación tributaria es siempre el </a:t>
            </a:r>
            <a:r>
              <a:rPr lang="es-ES" dirty="0" smtClean="0"/>
              <a:t>Estado.</a:t>
            </a:r>
          </a:p>
          <a:p>
            <a:pPr marL="285750" indent="-285750">
              <a:buFont typeface="Arial" panose="020B0604020202020204" pitchFamily="34" charset="0"/>
              <a:buChar char="•"/>
            </a:pPr>
            <a:r>
              <a:rPr lang="es-ES" dirty="0" smtClean="0"/>
              <a:t>El </a:t>
            </a:r>
            <a:r>
              <a:rPr lang="es-ES" b="1" dirty="0">
                <a:effectLst>
                  <a:outerShdw blurRad="38100" dist="38100" dir="2700000" algn="tl">
                    <a:srgbClr val="000000">
                      <a:alpha val="43137"/>
                    </a:srgbClr>
                  </a:outerShdw>
                </a:effectLst>
              </a:rPr>
              <a:t>sujeto pasivo </a:t>
            </a:r>
            <a:r>
              <a:rPr lang="es-ES" dirty="0"/>
              <a:t>o deudor es el contribuyente.</a:t>
            </a:r>
            <a:endParaRPr lang="es-CL" dirty="0"/>
          </a:p>
          <a:p>
            <a:pPr marL="285750" indent="-285750">
              <a:buFont typeface="Arial" panose="020B0604020202020204" pitchFamily="34" charset="0"/>
              <a:buChar char="•"/>
            </a:pPr>
            <a:r>
              <a:rPr lang="es-ES" dirty="0" smtClean="0"/>
              <a:t>Sabemos </a:t>
            </a:r>
            <a:r>
              <a:rPr lang="es-ES" dirty="0"/>
              <a:t>que </a:t>
            </a:r>
            <a:r>
              <a:rPr lang="es-ES" b="1" dirty="0">
                <a:effectLst>
                  <a:outerShdw blurRad="38100" dist="38100" dir="2700000" algn="tl">
                    <a:srgbClr val="000000">
                      <a:alpha val="43137"/>
                    </a:srgbClr>
                  </a:outerShdw>
                </a:effectLst>
              </a:rPr>
              <a:t>el objeto </a:t>
            </a:r>
            <a:r>
              <a:rPr lang="es-ES" dirty="0"/>
              <a:t>de la obligación tributaria es la entrega de una cantidad de dinero y se estudió al referirnos al hecho gravado y más aún a la base imponible.</a:t>
            </a:r>
            <a:endParaRPr lang="es-CL" dirty="0"/>
          </a:p>
          <a:p>
            <a:pPr marL="285750" indent="-285750">
              <a:buFont typeface="Arial" panose="020B0604020202020204" pitchFamily="34" charset="0"/>
              <a:buChar char="•"/>
            </a:pPr>
            <a:r>
              <a:rPr lang="es-ES" dirty="0" smtClean="0"/>
              <a:t>En </a:t>
            </a:r>
            <a:r>
              <a:rPr lang="es-ES" dirty="0"/>
              <a:t>cuanto a la </a:t>
            </a:r>
            <a:r>
              <a:rPr lang="es-ES" b="1" dirty="0" smtClean="0">
                <a:effectLst>
                  <a:outerShdw blurRad="38100" dist="38100" dir="2700000" algn="tl">
                    <a:srgbClr val="000000">
                      <a:alpha val="43137"/>
                    </a:srgbClr>
                  </a:outerShdw>
                </a:effectLst>
              </a:rPr>
              <a:t>causa</a:t>
            </a:r>
            <a:r>
              <a:rPr lang="es-ES" dirty="0" smtClean="0"/>
              <a:t>, se </a:t>
            </a:r>
            <a:r>
              <a:rPr lang="es-ES" dirty="0"/>
              <a:t>agota en la ley.</a:t>
            </a:r>
            <a:endParaRPr lang="es-CL" dirty="0"/>
          </a:p>
          <a:p>
            <a:endParaRPr lang="es-ES" b="1" dirty="0" smtClean="0">
              <a:effectLst>
                <a:outerShdw blurRad="38100" dist="38100" dir="2700000" algn="tl">
                  <a:srgbClr val="000000">
                    <a:alpha val="43137"/>
                  </a:srgbClr>
                </a:outerShdw>
              </a:effectLst>
            </a:endParaRPr>
          </a:p>
          <a:p>
            <a:r>
              <a:rPr lang="es-ES" b="1" dirty="0" smtClean="0">
                <a:effectLst>
                  <a:outerShdw blurRad="38100" dist="38100" dir="2700000" algn="tl">
                    <a:srgbClr val="000000">
                      <a:alpha val="43137"/>
                    </a:srgbClr>
                  </a:outerShdw>
                </a:effectLst>
              </a:rPr>
              <a:t>Fuente </a:t>
            </a:r>
            <a:r>
              <a:rPr lang="es-ES" b="1" dirty="0">
                <a:effectLst>
                  <a:outerShdw blurRad="38100" dist="38100" dir="2700000" algn="tl">
                    <a:srgbClr val="000000">
                      <a:alpha val="43137"/>
                    </a:srgbClr>
                  </a:outerShdw>
                </a:effectLst>
              </a:rPr>
              <a:t>de la obligación tributaria.</a:t>
            </a:r>
            <a:endParaRPr lang="es-CL" b="1" dirty="0">
              <a:effectLst>
                <a:outerShdw blurRad="38100" dist="38100" dir="2700000" algn="tl">
                  <a:srgbClr val="000000">
                    <a:alpha val="43137"/>
                  </a:srgbClr>
                </a:outerShdw>
              </a:effectLst>
            </a:endParaRPr>
          </a:p>
          <a:p>
            <a:r>
              <a:rPr lang="es-ES" dirty="0"/>
              <a:t>l</a:t>
            </a:r>
            <a:r>
              <a:rPr lang="es-ES" dirty="0" smtClean="0"/>
              <a:t>a fuente </a:t>
            </a:r>
            <a:r>
              <a:rPr lang="es-ES" dirty="0"/>
              <a:t>de la obligación tributaria es la ley.</a:t>
            </a:r>
            <a:endParaRPr lang="es-CL" dirty="0"/>
          </a:p>
          <a:p>
            <a:endParaRPr lang="es-ES" dirty="0" smtClean="0"/>
          </a:p>
        </p:txBody>
      </p:sp>
    </p:spTree>
    <p:extLst>
      <p:ext uri="{BB962C8B-B14F-4D97-AF65-F5344CB8AC3E}">
        <p14:creationId xmlns:p14="http://schemas.microsoft.com/office/powerpoint/2010/main" val="2538026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TotalTime>
  <Words>940</Words>
  <Application>Microsoft Office PowerPoint</Application>
  <PresentationFormat>Panorámica</PresentationFormat>
  <Paragraphs>88</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Calibri Light</vt:lpstr>
      <vt:lpstr>Tema de Office</vt:lpstr>
      <vt:lpstr>Legislación Tributaria módulo  cálculo y registro de impuesto </vt:lpstr>
      <vt:lpstr>Generalidades del Sistema Tributario Chileno</vt:lpstr>
      <vt:lpstr>Estructura del sistema tributario Chileno</vt:lpstr>
      <vt:lpstr>Presentación de PowerPoint</vt:lpstr>
      <vt:lpstr>Características del Sistema Impositivo</vt:lpstr>
      <vt:lpstr>La Obligación Tributaria</vt:lpstr>
      <vt:lpstr>Clasificación de la Obligación Tributaria</vt:lpstr>
      <vt:lpstr>Elementos de la Obligación Tributaria</vt:lpstr>
      <vt:lpstr>Obligación Tributaria</vt:lpstr>
      <vt:lpstr>Obligación Tributaria</vt:lpstr>
      <vt:lpstr>Obligación Tributaria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Legislación Tributaria</dc:title>
  <dc:creator>olv</dc:creator>
  <cp:lastModifiedBy>Jefe UTP</cp:lastModifiedBy>
  <cp:revision>19</cp:revision>
  <dcterms:created xsi:type="dcterms:W3CDTF">2017-07-01T06:13:37Z</dcterms:created>
  <dcterms:modified xsi:type="dcterms:W3CDTF">2020-03-20T22:51:46Z</dcterms:modified>
</cp:coreProperties>
</file>