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A2474-4643-4E0F-9360-4AF9F79A6E2C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66710-0B92-4A9B-9B4B-EF972F2E9CC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5482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66710-0B92-4A9B-9B4B-EF972F2E9CCE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6652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5EFD885-C6B4-4AE5-98CB-CE71801C478E}" type="datetimeFigureOut">
              <a:rPr lang="es-ES" smtClean="0"/>
              <a:pPr/>
              <a:t>20/03/2020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8BFAF62-9837-4DE8-90DB-7CD25E828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1844824"/>
            <a:ext cx="8424936" cy="1368152"/>
          </a:xfrm>
        </p:spPr>
        <p:txBody>
          <a:bodyPr>
            <a:normAutofit/>
          </a:bodyPr>
          <a:lstStyle/>
          <a:p>
            <a:r>
              <a:rPr lang="es-ES" sz="4400" dirty="0" smtClean="0"/>
              <a:t>Ecuaciones de Primer Grado</a:t>
            </a:r>
            <a:endParaRPr lang="es-ES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364088" y="443711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Segundo   Nivel</a:t>
            </a:r>
            <a:endParaRPr lang="es-C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15616" y="1628800"/>
            <a:ext cx="7056784" cy="92333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También se denomina ecuación lineal y es una igualdad que involucra una o mas variables a la primera potencia, es decir, involucra sumas y restas de una variable sin exponente.</a:t>
            </a:r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1115616" y="3429000"/>
            <a:ext cx="7056784" cy="646331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Estudiaremos las ecuaciones lineales con una incógnita.</a:t>
            </a:r>
          </a:p>
          <a:p>
            <a:r>
              <a:rPr lang="es-CL" dirty="0" smtClean="0"/>
              <a:t>Resolver una ecuación significa encontrar el valor de la incógnita.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50688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1 Título"/>
              <p:cNvSpPr>
                <a:spLocks noGrp="1"/>
              </p:cNvSpPr>
              <p:nvPr>
                <p:ph type="title"/>
              </p:nvPr>
            </p:nvSpPr>
            <p:spPr>
              <a:xfrm>
                <a:off x="1095023" y="817582"/>
                <a:ext cx="6965245" cy="4915674"/>
              </a:xfrm>
              <a:solidFill>
                <a:schemeClr val="accent1"/>
              </a:solidFill>
            </p:spPr>
            <p:txBody>
              <a:bodyPr>
                <a:normAutofit/>
              </a:bodyPr>
              <a:lstStyle/>
              <a:p>
                <a:pPr algn="l"/>
                <a:r>
                  <a:rPr lang="es-CL" sz="2800" dirty="0" smtClean="0"/>
                  <a:t>EJEMPLOS :</a:t>
                </a:r>
                <a:br>
                  <a:rPr lang="es-CL" sz="2800" dirty="0" smtClean="0"/>
                </a:br>
                <a:r>
                  <a:rPr lang="es-CL" sz="2800" dirty="0" smtClean="0"/>
                  <a:t>1) </a:t>
                </a:r>
                <a14:m>
                  <m:oMath xmlns:m="http://schemas.openxmlformats.org/officeDocument/2006/math">
                    <m:r>
                      <a:rPr lang="es-CL" sz="2800" b="0" i="1" smtClean="0">
                        <a:latin typeface="Cambria Math"/>
                      </a:rPr>
                      <m:t>𝑋</m:t>
                    </m:r>
                    <m:r>
                      <a:rPr lang="es-CL" sz="2800" b="0" i="1" smtClean="0">
                        <a:latin typeface="Cambria Math"/>
                      </a:rPr>
                      <m:t>+3=5</m:t>
                    </m:r>
                  </m:oMath>
                </a14:m>
                <a:r>
                  <a:rPr lang="es-CL" sz="2800" b="0" i="1" dirty="0" smtClean="0">
                    <a:latin typeface="Cambria Math"/>
                  </a:rPr>
                  <a:t/>
                </a:r>
                <a:br>
                  <a:rPr lang="es-CL" sz="2800" b="0" i="1" dirty="0" smtClean="0">
                    <a:latin typeface="Cambria Math"/>
                  </a:rPr>
                </a:br>
                <a:r>
                  <a:rPr lang="es-CL" sz="2800" b="0" i="1" dirty="0" smtClean="0">
                    <a:latin typeface="Cambria Math"/>
                  </a:rPr>
                  <a:t>     </a:t>
                </a:r>
                <a14:m>
                  <m:oMath xmlns:m="http://schemas.openxmlformats.org/officeDocument/2006/math">
                    <m:r>
                      <a:rPr lang="es-CL" sz="2800" b="0" i="1" smtClean="0">
                        <a:latin typeface="Cambria Math"/>
                      </a:rPr>
                      <m:t>𝑋</m:t>
                    </m:r>
                    <m:r>
                      <a:rPr lang="es-CL" sz="2800" b="0" i="1" smtClean="0">
                        <a:latin typeface="Cambria Math"/>
                      </a:rPr>
                      <m:t>=5−3</m:t>
                    </m:r>
                  </m:oMath>
                </a14:m>
                <a:r>
                  <a:rPr lang="es-CL" sz="2800" b="0" i="1" dirty="0" smtClean="0">
                    <a:latin typeface="Cambria Math"/>
                  </a:rPr>
                  <a:t/>
                </a:r>
                <a:br>
                  <a:rPr lang="es-CL" sz="2800" b="0" i="1" dirty="0" smtClean="0">
                    <a:latin typeface="Cambria Math"/>
                  </a:rPr>
                </a:br>
                <a14:m>
                  <m:oMath xmlns:m="http://schemas.openxmlformats.org/officeDocument/2006/math">
                    <m:r>
                      <a:rPr lang="es-CL" sz="2800" b="0" i="1" smtClean="0">
                        <a:latin typeface="Cambria Math"/>
                      </a:rPr>
                      <m:t>     </m:t>
                    </m:r>
                    <m:r>
                      <a:rPr lang="es-CL" sz="2800" b="0" i="1" smtClean="0">
                        <a:latin typeface="Cambria Math"/>
                      </a:rPr>
                      <m:t>𝑋</m:t>
                    </m:r>
                    <m:r>
                      <a:rPr lang="es-CL" sz="2800" b="0" i="1" smtClean="0">
                        <a:latin typeface="Cambria Math"/>
                      </a:rPr>
                      <m:t>=2</m:t>
                    </m:r>
                  </m:oMath>
                </a14:m>
                <a:r>
                  <a:rPr lang="es-CL" sz="2800" b="0" dirty="0" smtClean="0"/>
                  <a:t>   esta es la solución.</a:t>
                </a:r>
                <a:br>
                  <a:rPr lang="es-CL" sz="2800" b="0" dirty="0" smtClean="0"/>
                </a:br>
                <a:r>
                  <a:rPr lang="es-CL" sz="2800" dirty="0"/>
                  <a:t/>
                </a:r>
                <a:br>
                  <a:rPr lang="es-CL" sz="2800" dirty="0"/>
                </a:br>
                <a:r>
                  <a:rPr lang="es-CL" sz="2800" dirty="0" smtClean="0"/>
                  <a:t/>
                </a:r>
                <a:br>
                  <a:rPr lang="es-CL" sz="2800" dirty="0" smtClean="0"/>
                </a:br>
                <a:r>
                  <a:rPr lang="es-CL" sz="2800" dirty="0" smtClean="0"/>
                  <a:t>2) </a:t>
                </a:r>
                <a14:m>
                  <m:oMath xmlns:m="http://schemas.openxmlformats.org/officeDocument/2006/math">
                    <m:r>
                      <a:rPr lang="es-CL" sz="2800" b="0" i="1" smtClean="0">
                        <a:latin typeface="Cambria Math"/>
                      </a:rPr>
                      <m:t>𝑋</m:t>
                    </m:r>
                    <m:r>
                      <a:rPr lang="es-CL" sz="2800" b="0" i="1" smtClean="0">
                        <a:latin typeface="Cambria Math"/>
                      </a:rPr>
                      <m:t>−8=5</m:t>
                    </m:r>
                  </m:oMath>
                </a14:m>
                <a:r>
                  <a:rPr lang="es-CL" sz="2800" b="0" dirty="0" smtClean="0"/>
                  <a:t/>
                </a:r>
                <a:br>
                  <a:rPr lang="es-CL" sz="2800" b="0" dirty="0" smtClean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sz="2800" b="0" i="0" smtClean="0">
                          <a:latin typeface="Cambria Math"/>
                        </a:rPr>
                        <m:t>    </m:t>
                      </m:r>
                      <m:r>
                        <a:rPr lang="es-CL" sz="2800" b="0" i="1" smtClean="0">
                          <a:latin typeface="Cambria Math"/>
                        </a:rPr>
                        <m:t>𝑋</m:t>
                      </m:r>
                      <m:r>
                        <a:rPr lang="es-CL" sz="2800" b="0" i="1" smtClean="0">
                          <a:latin typeface="Cambria Math"/>
                        </a:rPr>
                        <m:t>=8+5</m:t>
                      </m:r>
                    </m:oMath>
                  </m:oMathPara>
                </a14:m>
                <a:r>
                  <a:rPr lang="es-CL" sz="2800" b="0" dirty="0" smtClean="0"/>
                  <a:t/>
                </a:r>
                <a:br>
                  <a:rPr lang="es-CL" sz="2800" b="0" dirty="0" smtClean="0"/>
                </a:br>
                <a14:m>
                  <m:oMath xmlns:m="http://schemas.openxmlformats.org/officeDocument/2006/math">
                    <m:r>
                      <a:rPr lang="es-CL" sz="2800" b="0" i="1" smtClean="0">
                        <a:latin typeface="Cambria Math"/>
                      </a:rPr>
                      <m:t>𝑋</m:t>
                    </m:r>
                    <m:r>
                      <a:rPr lang="es-CL" sz="2800" b="0" i="1" smtClean="0">
                        <a:latin typeface="Cambria Math"/>
                      </a:rPr>
                      <m:t>=12</m:t>
                    </m:r>
                  </m:oMath>
                </a14:m>
                <a:r>
                  <a:rPr lang="es-CL" sz="2800" b="0" dirty="0" smtClean="0"/>
                  <a:t>   esta es la solución</a:t>
                </a:r>
                <a:br>
                  <a:rPr lang="es-CL" sz="2800" b="0" dirty="0" smtClean="0"/>
                </a:br>
                <a:r>
                  <a:rPr lang="es-CL" sz="2800" dirty="0" smtClean="0"/>
                  <a:t/>
                </a:r>
                <a:br>
                  <a:rPr lang="es-CL" sz="2800" dirty="0" smtClean="0"/>
                </a:br>
                <a:endParaRPr lang="es-CL" sz="2800" dirty="0"/>
              </a:p>
            </p:txBody>
          </p:sp>
        </mc:Choice>
        <mc:Fallback xmlns="">
          <p:sp>
            <p:nvSpPr>
              <p:cNvPr id="2" name="1 Títul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95023" y="817582"/>
                <a:ext cx="6965245" cy="4915674"/>
              </a:xfrm>
              <a:blipFill rotWithShape="1">
                <a:blip r:embed="rId2"/>
                <a:stretch>
                  <a:fillRect l="-183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7785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1 Título"/>
              <p:cNvSpPr>
                <a:spLocks noGrp="1"/>
              </p:cNvSpPr>
              <p:nvPr>
                <p:ph type="title"/>
              </p:nvPr>
            </p:nvSpPr>
            <p:spPr>
              <a:xfrm>
                <a:off x="1095023" y="817582"/>
                <a:ext cx="6965245" cy="5275714"/>
              </a:xfrm>
              <a:solidFill>
                <a:schemeClr val="accent1"/>
              </a:solidFill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s-CL" dirty="0" smtClean="0"/>
                  <a:t>EJEMPLOS </a:t>
                </a:r>
                <a:r>
                  <a:rPr lang="es-CL" dirty="0"/>
                  <a:t>:</a:t>
                </a:r>
                <a:br>
                  <a:rPr lang="es-CL" dirty="0"/>
                </a:br>
                <a:r>
                  <a:rPr lang="es-CL" dirty="0" smtClean="0"/>
                  <a:t>3)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/>
                      </a:rPr>
                      <m:t>𝑋</m:t>
                    </m:r>
                    <m:r>
                      <a:rPr lang="es-CL" b="0" i="1" smtClean="0">
                        <a:latin typeface="Cambria Math"/>
                      </a:rPr>
                      <m:t>−7</m:t>
                    </m:r>
                    <m:r>
                      <a:rPr lang="es-CL" i="1">
                        <a:latin typeface="Cambria Math"/>
                      </a:rPr>
                      <m:t>=</m:t>
                    </m:r>
                    <m:r>
                      <a:rPr lang="es-CL" b="0" i="1" smtClean="0">
                        <a:latin typeface="Cambria Math"/>
                      </a:rPr>
                      <m:t>−10</m:t>
                    </m:r>
                  </m:oMath>
                </a14:m>
                <a:r>
                  <a:rPr lang="es-CL" i="1" dirty="0">
                    <a:latin typeface="Cambria Math"/>
                  </a:rPr>
                  <a:t/>
                </a:r>
                <a:br>
                  <a:rPr lang="es-CL" i="1" dirty="0">
                    <a:latin typeface="Cambria Math"/>
                  </a:rPr>
                </a:br>
                <a:r>
                  <a:rPr lang="es-CL" i="1" dirty="0">
                    <a:latin typeface="Cambria Math"/>
                  </a:rPr>
                  <a:t>    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/>
                      </a:rPr>
                      <m:t>𝑋</m:t>
                    </m:r>
                    <m:r>
                      <a:rPr lang="es-CL" i="1">
                        <a:latin typeface="Cambria Math"/>
                      </a:rPr>
                      <m:t>=−10+7</m:t>
                    </m:r>
                  </m:oMath>
                </a14:m>
                <a:r>
                  <a:rPr lang="es-CL" i="1" dirty="0">
                    <a:latin typeface="Cambria Math"/>
                  </a:rPr>
                  <a:t/>
                </a:r>
                <a:br>
                  <a:rPr lang="es-CL" i="1" dirty="0">
                    <a:latin typeface="Cambria Math"/>
                  </a:rPr>
                </a:br>
                <a14:m>
                  <m:oMath xmlns:m="http://schemas.openxmlformats.org/officeDocument/2006/math">
                    <m:r>
                      <a:rPr lang="es-CL" i="1">
                        <a:latin typeface="Cambria Math"/>
                      </a:rPr>
                      <m:t>     </m:t>
                    </m:r>
                    <m:r>
                      <a:rPr lang="es-CL" i="1">
                        <a:latin typeface="Cambria Math"/>
                      </a:rPr>
                      <m:t>𝑋</m:t>
                    </m:r>
                    <m:r>
                      <a:rPr lang="es-CL" i="1">
                        <a:latin typeface="Cambria Math"/>
                      </a:rPr>
                      <m:t>=−3</m:t>
                    </m:r>
                  </m:oMath>
                </a14:m>
                <a:r>
                  <a:rPr lang="es-CL" dirty="0"/>
                  <a:t>   esta es la solución.</a:t>
                </a:r>
                <a:br>
                  <a:rPr lang="es-CL" dirty="0"/>
                </a:br>
                <a:r>
                  <a:rPr lang="es-CL" dirty="0"/>
                  <a:t/>
                </a:r>
                <a:br>
                  <a:rPr lang="es-CL" dirty="0"/>
                </a:br>
                <a:r>
                  <a:rPr lang="es-CL" dirty="0"/>
                  <a:t>4</a:t>
                </a:r>
                <a:r>
                  <a:rPr lang="es-CL" dirty="0" smtClean="0"/>
                  <a:t>)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/>
                      </a:rPr>
                      <m:t>𝑋</m:t>
                    </m:r>
                    <m:r>
                      <a:rPr lang="es-CL" b="0" i="1" smtClean="0">
                        <a:latin typeface="Cambria Math"/>
                      </a:rPr>
                      <m:t>+9</m:t>
                    </m:r>
                    <m:r>
                      <a:rPr lang="es-CL" i="1" smtClean="0">
                        <a:latin typeface="Cambria Math"/>
                      </a:rPr>
                      <m:t>=</m:t>
                    </m:r>
                    <m:r>
                      <a:rPr lang="es-CL" b="0" i="1" smtClean="0">
                        <a:latin typeface="Cambria Math"/>
                      </a:rPr>
                      <m:t>4</m:t>
                    </m:r>
                  </m:oMath>
                </a14:m>
                <a:r>
                  <a:rPr lang="es-CL" b="0" i="1" dirty="0" smtClean="0">
                    <a:latin typeface="Cambria Math"/>
                  </a:rPr>
                  <a:t/>
                </a:r>
                <a:br>
                  <a:rPr lang="es-CL" b="0" i="1" dirty="0" smtClean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smtClean="0">
                          <a:latin typeface="Cambria Math"/>
                        </a:rPr>
                        <m:t>   </m:t>
                      </m:r>
                      <m:r>
                        <a:rPr lang="es-CL" i="1">
                          <a:latin typeface="Cambria Math"/>
                        </a:rPr>
                        <m:t>𝑋</m:t>
                      </m:r>
                      <m:r>
                        <a:rPr lang="es-CL" i="1">
                          <a:latin typeface="Cambria Math"/>
                        </a:rPr>
                        <m:t>=4−9</m:t>
                      </m:r>
                    </m:oMath>
                  </m:oMathPara>
                </a14:m>
                <a:r>
                  <a:rPr lang="es-CL" dirty="0"/>
                  <a:t/>
                </a:r>
                <a:br>
                  <a:rPr lang="es-CL" dirty="0"/>
                </a:br>
                <a14:m>
                  <m:oMath xmlns:m="http://schemas.openxmlformats.org/officeDocument/2006/math">
                    <m:r>
                      <a:rPr lang="es-CL" i="1">
                        <a:latin typeface="Cambria Math"/>
                      </a:rPr>
                      <m:t>𝑋</m:t>
                    </m:r>
                    <m:r>
                      <a:rPr lang="es-CL" i="1">
                        <a:latin typeface="Cambria Math"/>
                      </a:rPr>
                      <m:t>=−5</m:t>
                    </m:r>
                  </m:oMath>
                </a14:m>
                <a:r>
                  <a:rPr lang="es-CL" dirty="0"/>
                  <a:t>   esta es la solución</a:t>
                </a:r>
                <a:br>
                  <a:rPr lang="es-CL" dirty="0"/>
                </a:br>
                <a:endParaRPr lang="es-CL" dirty="0"/>
              </a:p>
            </p:txBody>
          </p:sp>
        </mc:Choice>
        <mc:Fallback xmlns="">
          <p:sp>
            <p:nvSpPr>
              <p:cNvPr id="2" name="1 Títul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95023" y="817582"/>
                <a:ext cx="6965245" cy="5275714"/>
              </a:xfrm>
              <a:blipFill rotWithShape="1">
                <a:blip r:embed="rId2"/>
                <a:stretch>
                  <a:fillRect l="-3152" t="-4965" r="-52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234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1 Título"/>
              <p:cNvSpPr>
                <a:spLocks noGrp="1"/>
              </p:cNvSpPr>
              <p:nvPr>
                <p:ph type="title"/>
              </p:nvPr>
            </p:nvSpPr>
            <p:spPr>
              <a:xfrm>
                <a:off x="1095023" y="817582"/>
                <a:ext cx="6965245" cy="5347722"/>
              </a:xfrm>
              <a:solidFill>
                <a:schemeClr val="accent1"/>
              </a:solidFill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s-CL" sz="2700" dirty="0" smtClean="0"/>
                  <a:t>EJEMPLOS </a:t>
                </a:r>
                <a:r>
                  <a:rPr lang="es-CL" sz="2700" dirty="0"/>
                  <a:t>:</a:t>
                </a:r>
                <a:br>
                  <a:rPr lang="es-CL" sz="2700" dirty="0"/>
                </a:br>
                <a:r>
                  <a:rPr lang="es-CL" sz="2700" dirty="0"/>
                  <a:t>5</a:t>
                </a:r>
                <a:r>
                  <a:rPr lang="es-CL" sz="2700" dirty="0" smtClean="0"/>
                  <a:t>) </a:t>
                </a:r>
                <a14:m>
                  <m:oMath xmlns:m="http://schemas.openxmlformats.org/officeDocument/2006/math">
                    <m:r>
                      <a:rPr lang="es-CL" sz="2700" b="0" i="0" smtClean="0">
                        <a:latin typeface="Cambria Math"/>
                      </a:rPr>
                      <m:t>3</m:t>
                    </m:r>
                    <m:r>
                      <a:rPr lang="es-CL" sz="2700" i="1">
                        <a:latin typeface="Cambria Math"/>
                      </a:rPr>
                      <m:t>𝑋</m:t>
                    </m:r>
                    <m:r>
                      <a:rPr lang="es-CL" sz="2700" i="1">
                        <a:latin typeface="Cambria Math"/>
                      </a:rPr>
                      <m:t>−2=4</m:t>
                    </m:r>
                  </m:oMath>
                </a14:m>
                <a:r>
                  <a:rPr lang="es-CL" sz="2700" i="1" dirty="0">
                    <a:latin typeface="Cambria Math"/>
                  </a:rPr>
                  <a:t/>
                </a:r>
                <a:br>
                  <a:rPr lang="es-CL" sz="2700" i="1" dirty="0">
                    <a:latin typeface="Cambria Math"/>
                  </a:rPr>
                </a:br>
                <a:r>
                  <a:rPr lang="es-CL" sz="2700" i="1" dirty="0">
                    <a:latin typeface="Cambria Math"/>
                  </a:rPr>
                  <a:t>     </a:t>
                </a:r>
                <a14:m>
                  <m:oMath xmlns:m="http://schemas.openxmlformats.org/officeDocument/2006/math">
                    <m:r>
                      <a:rPr lang="es-CL" sz="2700" b="0" i="1" smtClean="0">
                        <a:latin typeface="Cambria Math"/>
                      </a:rPr>
                      <m:t>3</m:t>
                    </m:r>
                    <m:r>
                      <a:rPr lang="es-CL" sz="2700" i="1">
                        <a:latin typeface="Cambria Math"/>
                      </a:rPr>
                      <m:t>𝑋</m:t>
                    </m:r>
                    <m:r>
                      <a:rPr lang="es-CL" sz="2700" i="1">
                        <a:latin typeface="Cambria Math"/>
                      </a:rPr>
                      <m:t>=4+2</m:t>
                    </m:r>
                  </m:oMath>
                </a14:m>
                <a:r>
                  <a:rPr lang="es-CL" sz="2700" i="1" dirty="0">
                    <a:latin typeface="Cambria Math"/>
                  </a:rPr>
                  <a:t/>
                </a:r>
                <a:br>
                  <a:rPr lang="es-CL" sz="2700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sz="2700" i="1">
                          <a:latin typeface="Cambria Math"/>
                        </a:rPr>
                        <m:t>     </m:t>
                      </m:r>
                      <m:r>
                        <a:rPr lang="es-CL" sz="2700" b="0" i="1" smtClean="0">
                          <a:latin typeface="Cambria Math"/>
                        </a:rPr>
                        <m:t>3</m:t>
                      </m:r>
                      <m:r>
                        <a:rPr lang="es-CL" sz="2700" i="1">
                          <a:latin typeface="Cambria Math"/>
                        </a:rPr>
                        <m:t>𝑋</m:t>
                      </m:r>
                      <m:r>
                        <a:rPr lang="es-CL" sz="2700" i="1">
                          <a:latin typeface="Cambria Math"/>
                        </a:rPr>
                        <m:t>=6 </m:t>
                      </m:r>
                    </m:oMath>
                  </m:oMathPara>
                </a14:m>
                <a:r>
                  <a:rPr lang="es-CL" sz="2700" b="0" i="1" dirty="0" smtClean="0">
                    <a:latin typeface="Cambria Math"/>
                  </a:rPr>
                  <a:t/>
                </a:r>
                <a:br>
                  <a:rPr lang="es-CL" sz="2700" b="0" i="1" dirty="0" smtClean="0">
                    <a:latin typeface="Cambria Math"/>
                  </a:rPr>
                </a:br>
                <a:r>
                  <a:rPr lang="es-CL" sz="2700" dirty="0" smtClean="0"/>
                  <a:t>  </a:t>
                </a:r>
                <a14:m>
                  <m:oMath xmlns:m="http://schemas.openxmlformats.org/officeDocument/2006/math">
                    <m:r>
                      <a:rPr lang="es-CL" sz="2700" b="0" i="1" smtClean="0">
                        <a:latin typeface="Cambria Math"/>
                      </a:rPr>
                      <m:t>𝑥</m:t>
                    </m:r>
                    <m:r>
                      <a:rPr lang="es-CL" sz="27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CL" sz="27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700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s-CL" sz="27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s-CL" sz="2700" dirty="0" smtClean="0"/>
                  <a:t> </a:t>
                </a:r>
                <a:br>
                  <a:rPr lang="es-CL" sz="2700" dirty="0" smtClean="0"/>
                </a:br>
                <a14:m>
                  <m:oMath xmlns:m="http://schemas.openxmlformats.org/officeDocument/2006/math">
                    <m:r>
                      <a:rPr lang="es-CL" sz="2700" b="0" i="1" smtClean="0">
                        <a:latin typeface="Cambria Math"/>
                      </a:rPr>
                      <m:t>𝑋</m:t>
                    </m:r>
                    <m:r>
                      <a:rPr lang="es-CL" sz="2700" b="0" i="1" smtClean="0">
                        <a:latin typeface="Cambria Math"/>
                      </a:rPr>
                      <m:t>=2</m:t>
                    </m:r>
                  </m:oMath>
                </a14:m>
                <a:r>
                  <a:rPr lang="es-CL" sz="2700" dirty="0" smtClean="0"/>
                  <a:t>     esta </a:t>
                </a:r>
                <a:r>
                  <a:rPr lang="es-CL" sz="2700" dirty="0"/>
                  <a:t>es la solución.</a:t>
                </a:r>
                <a:br>
                  <a:rPr lang="es-CL" sz="2700" dirty="0"/>
                </a:br>
                <a:r>
                  <a:rPr lang="es-CL" sz="2700" dirty="0" smtClean="0"/>
                  <a:t/>
                </a:r>
                <a:br>
                  <a:rPr lang="es-CL" sz="2700" dirty="0" smtClean="0"/>
                </a:br>
                <a:r>
                  <a:rPr lang="es-CL" sz="2700" dirty="0" smtClean="0"/>
                  <a:t>6) </a:t>
                </a:r>
                <a14:m>
                  <m:oMath xmlns:m="http://schemas.openxmlformats.org/officeDocument/2006/math">
                    <m:r>
                      <a:rPr lang="es-CL" sz="2700" b="0" i="0" smtClean="0">
                        <a:latin typeface="Cambria Math"/>
                      </a:rPr>
                      <m:t>4</m:t>
                    </m:r>
                    <m:r>
                      <a:rPr lang="es-CL" sz="2700" i="1">
                        <a:latin typeface="Cambria Math"/>
                      </a:rPr>
                      <m:t>𝑋</m:t>
                    </m:r>
                    <m:r>
                      <a:rPr lang="es-CL" sz="2700" i="1">
                        <a:latin typeface="Cambria Math"/>
                      </a:rPr>
                      <m:t>+18=2</m:t>
                    </m:r>
                    <m:r>
                      <a:rPr lang="es-CL" sz="2700" b="0" i="1" smtClean="0">
                        <a:latin typeface="Cambria Math"/>
                      </a:rPr>
                      <m:t>𝑋</m:t>
                    </m:r>
                    <m:r>
                      <a:rPr lang="es-CL" sz="2700" b="0" i="1" smtClean="0">
                        <a:latin typeface="Cambria Math"/>
                      </a:rPr>
                      <m:t>+10</m:t>
                    </m:r>
                  </m:oMath>
                </a14:m>
                <a:r>
                  <a:rPr lang="es-CL" sz="2700" i="1" dirty="0">
                    <a:latin typeface="Cambria Math"/>
                  </a:rPr>
                  <a:t/>
                </a:r>
                <a:br>
                  <a:rPr lang="es-CL" sz="2700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sz="2700">
                          <a:latin typeface="Cambria Math"/>
                        </a:rPr>
                        <m:t>   </m:t>
                      </m:r>
                      <m:r>
                        <a:rPr lang="es-CL" sz="2700" b="0" i="1" smtClean="0">
                          <a:latin typeface="Cambria Math"/>
                        </a:rPr>
                        <m:t>4</m:t>
                      </m:r>
                      <m:r>
                        <a:rPr lang="es-CL" sz="2700" i="1">
                          <a:latin typeface="Cambria Math"/>
                        </a:rPr>
                        <m:t>𝑋</m:t>
                      </m:r>
                      <m:r>
                        <a:rPr lang="es-CL" sz="2700" b="0" i="1" smtClean="0">
                          <a:latin typeface="Cambria Math"/>
                        </a:rPr>
                        <m:t>−2</m:t>
                      </m:r>
                      <m:r>
                        <a:rPr lang="es-CL" sz="2700" b="0" i="1" smtClean="0">
                          <a:latin typeface="Cambria Math"/>
                        </a:rPr>
                        <m:t>𝑋</m:t>
                      </m:r>
                      <m:r>
                        <a:rPr lang="es-CL" sz="2700" i="1">
                          <a:latin typeface="Cambria Math"/>
                        </a:rPr>
                        <m:t>=</m:t>
                      </m:r>
                      <m:r>
                        <a:rPr lang="es-CL" sz="2700" b="0" i="1" smtClean="0">
                          <a:latin typeface="Cambria Math"/>
                        </a:rPr>
                        <m:t>10</m:t>
                      </m:r>
                      <m:r>
                        <a:rPr lang="es-CL" sz="2700" i="1">
                          <a:latin typeface="Cambria Math"/>
                        </a:rPr>
                        <m:t>−</m:t>
                      </m:r>
                      <m:r>
                        <a:rPr lang="es-CL" sz="2700" b="0" i="1" smtClean="0">
                          <a:latin typeface="Cambria Math"/>
                        </a:rPr>
                        <m:t>18</m:t>
                      </m:r>
                    </m:oMath>
                  </m:oMathPara>
                </a14:m>
                <a:r>
                  <a:rPr lang="es-CL" sz="2700" dirty="0"/>
                  <a:t/>
                </a:r>
                <a:br>
                  <a:rPr lang="es-CL" sz="2700" dirty="0"/>
                </a:br>
                <a14:m>
                  <m:oMath xmlns:m="http://schemas.openxmlformats.org/officeDocument/2006/math">
                    <m:r>
                      <a:rPr lang="es-CL" sz="2700" b="0" i="0" smtClean="0">
                        <a:latin typeface="Cambria Math"/>
                      </a:rPr>
                      <m:t>4</m:t>
                    </m:r>
                    <m:r>
                      <a:rPr lang="es-CL" sz="2700" i="1">
                        <a:latin typeface="Cambria Math"/>
                      </a:rPr>
                      <m:t>𝑋</m:t>
                    </m:r>
                    <m:r>
                      <a:rPr lang="es-CL" sz="2700" b="0" i="1" smtClean="0">
                        <a:latin typeface="Cambria Math"/>
                      </a:rPr>
                      <m:t>−2</m:t>
                    </m:r>
                    <m:r>
                      <a:rPr lang="es-CL" sz="2700" b="0" i="1" smtClean="0">
                        <a:latin typeface="Cambria Math"/>
                      </a:rPr>
                      <m:t>𝑋</m:t>
                    </m:r>
                    <m:r>
                      <a:rPr lang="es-CL" sz="2700" i="1">
                        <a:latin typeface="Cambria Math"/>
                      </a:rPr>
                      <m:t>=−</m:t>
                    </m:r>
                    <m:r>
                      <a:rPr lang="es-CL" sz="2700" b="0" i="1" smtClean="0">
                        <a:latin typeface="Cambria Math"/>
                      </a:rPr>
                      <m:t>8</m:t>
                    </m:r>
                  </m:oMath>
                </a14:m>
                <a:r>
                  <a:rPr lang="es-CL" sz="2700" dirty="0"/>
                  <a:t>   </a:t>
                </a:r>
                <a:r>
                  <a:rPr lang="es-CL" sz="2700" dirty="0" smtClean="0"/>
                  <a:t/>
                </a:r>
                <a:br>
                  <a:rPr lang="es-CL" sz="2700" dirty="0" smtClean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sz="2700" b="0" i="1" smtClean="0">
                          <a:latin typeface="Cambria Math"/>
                        </a:rPr>
                        <m:t>2</m:t>
                      </m:r>
                      <m:r>
                        <a:rPr lang="es-CL" sz="2700" b="0" i="1" smtClean="0">
                          <a:latin typeface="Cambria Math"/>
                        </a:rPr>
                        <m:t>𝑋</m:t>
                      </m:r>
                      <m:r>
                        <a:rPr lang="es-CL" sz="2700" b="0" i="1" smtClean="0">
                          <a:latin typeface="Cambria Math"/>
                        </a:rPr>
                        <m:t>=−8</m:t>
                      </m:r>
                    </m:oMath>
                  </m:oMathPara>
                </a14:m>
                <a:r>
                  <a:rPr lang="es-CL" sz="2700" b="0" dirty="0" smtClean="0"/>
                  <a:t/>
                </a:r>
                <a:br>
                  <a:rPr lang="es-CL" sz="2700" b="0" dirty="0" smtClean="0"/>
                </a:br>
                <a14:m>
                  <m:oMath xmlns:m="http://schemas.openxmlformats.org/officeDocument/2006/math">
                    <m:r>
                      <a:rPr lang="es-CL" sz="2700" b="0" i="1" smtClean="0">
                        <a:latin typeface="Cambria Math"/>
                      </a:rPr>
                      <m:t>𝑋</m:t>
                    </m:r>
                    <m:r>
                      <a:rPr lang="es-CL" sz="27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CL" sz="27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700" b="0" i="1" smtClean="0">
                            <a:latin typeface="Cambria Math"/>
                          </a:rPr>
                          <m:t>−8</m:t>
                        </m:r>
                      </m:num>
                      <m:den>
                        <m:r>
                          <a:rPr lang="es-CL" sz="27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s-CL" sz="2700" dirty="0" smtClean="0"/>
                  <a:t> </a:t>
                </a:r>
                <a:br>
                  <a:rPr lang="es-CL" sz="2700" dirty="0" smtClean="0"/>
                </a:br>
                <a14:m>
                  <m:oMath xmlns:m="http://schemas.openxmlformats.org/officeDocument/2006/math">
                    <m:r>
                      <a:rPr lang="es-CL" sz="2700" b="0" i="1" smtClean="0">
                        <a:latin typeface="Cambria Math"/>
                      </a:rPr>
                      <m:t>𝑋</m:t>
                    </m:r>
                    <m:r>
                      <a:rPr lang="es-CL" sz="2700" b="0" i="1" smtClean="0">
                        <a:latin typeface="Cambria Math"/>
                      </a:rPr>
                      <m:t>=−4</m:t>
                    </m:r>
                  </m:oMath>
                </a14:m>
                <a:r>
                  <a:rPr lang="es-CL" sz="2700" dirty="0" smtClean="0"/>
                  <a:t>       esta </a:t>
                </a:r>
                <a:r>
                  <a:rPr lang="es-CL" sz="2700" dirty="0"/>
                  <a:t>es la solución</a:t>
                </a:r>
                <a:r>
                  <a:rPr lang="es-CL" sz="3100" dirty="0"/>
                  <a:t/>
                </a:r>
                <a:br>
                  <a:rPr lang="es-CL" sz="3100" dirty="0"/>
                </a:br>
                <a:endParaRPr lang="es-CL" sz="3100" dirty="0"/>
              </a:p>
            </p:txBody>
          </p:sp>
        </mc:Choice>
        <mc:Fallback xmlns="">
          <p:sp>
            <p:nvSpPr>
              <p:cNvPr id="2" name="1 Títul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95023" y="817582"/>
                <a:ext cx="6965245" cy="5347722"/>
              </a:xfrm>
              <a:blipFill rotWithShape="1">
                <a:blip r:embed="rId2"/>
                <a:stretch>
                  <a:fillRect l="-1401" t="-307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24575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223</TotalTime>
  <Words>65</Words>
  <Application>Microsoft Office PowerPoint</Application>
  <PresentationFormat>Presentación en pantalla (4:3)</PresentationFormat>
  <Paragraphs>9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Brush Script MT</vt:lpstr>
      <vt:lpstr>Calibri</vt:lpstr>
      <vt:lpstr>Cambria Math</vt:lpstr>
      <vt:lpstr>Constantia</vt:lpstr>
      <vt:lpstr>Franklin Gothic Book</vt:lpstr>
      <vt:lpstr>Rage Italic</vt:lpstr>
      <vt:lpstr>Chincheta</vt:lpstr>
      <vt:lpstr>Ecuaciones de Primer Grado</vt:lpstr>
      <vt:lpstr>Presentación de PowerPoint</vt:lpstr>
      <vt:lpstr>EJEMPLOS : 1) X+3=5      X=5-3      X=2   esta es la solución.   2) X-8=5     X=8+5 X=12   esta es la solución  </vt:lpstr>
      <vt:lpstr>EJEMPLOS : 3) X-7=-10      X=-10+7      X=-3   esta es la solución.  4) X+9=4    X=4-9 X=-5   esta es la solución </vt:lpstr>
      <vt:lpstr>EJEMPLOS : 5) 3X-2=4      3X=4+2      3X=6    x=6/3  X=2     esta es la solución.  6) 4X+18=2X+10    4X-2X=10-18 4X-2X=-8    2X=-8 X=(-8)/2  X=-4       esta es la solución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Ecuaciones</dc:title>
  <dc:creator>usuario</dc:creator>
  <cp:lastModifiedBy>cordinadora</cp:lastModifiedBy>
  <cp:revision>15</cp:revision>
  <dcterms:created xsi:type="dcterms:W3CDTF">2011-06-05T13:38:11Z</dcterms:created>
  <dcterms:modified xsi:type="dcterms:W3CDTF">2020-03-20T17:14:25Z</dcterms:modified>
</cp:coreProperties>
</file>