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9" r:id="rId5"/>
    <p:sldId id="267" r:id="rId6"/>
    <p:sldId id="268" r:id="rId7"/>
    <p:sldId id="269" r:id="rId8"/>
    <p:sldId id="278" r:id="rId9"/>
    <p:sldId id="280" r:id="rId10"/>
    <p:sldId id="281" r:id="rId11"/>
    <p:sldId id="284" r:id="rId12"/>
    <p:sldId id="282" r:id="rId1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65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95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69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345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600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384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677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902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02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72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412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1B8C7D6-A846-468F-846E-D807EFCAAFFF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5900C5B-63FF-4B46-94E6-FD4114E013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9027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tematicasancayetano20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 1 :Números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</a:rPr>
              <a:t>Tema 1 : Operatoria en los números racionales. </a:t>
            </a:r>
            <a:endParaRPr lang="es-C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00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169" y="785610"/>
            <a:ext cx="9845182" cy="553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62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s-CL" dirty="0" smtClean="0">
                    <a:solidFill>
                      <a:schemeClr val="bg1"/>
                    </a:solidFill>
                  </a:rPr>
                  <a:t>Una tercera forma de  ordenar números racionales, es compararlos en su formato decimal.</a:t>
                </a:r>
              </a:p>
              <a:p>
                <a:pPr lvl="0"/>
                <a:r>
                  <a:rPr lang="es-CL" dirty="0" smtClean="0">
                    <a:solidFill>
                      <a:schemeClr val="bg1"/>
                    </a:solidFill>
                  </a:rPr>
                  <a:t>Ejemplo: ordenar de mayor a menor los números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s-CL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s-CL" dirty="0" smtClean="0">
                    <a:solidFill>
                      <a:schemeClr val="bg1"/>
                    </a:solidFill>
                  </a:rPr>
                  <a:t> 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endParaRPr lang="es-CL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s-C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=1,272.. ..                </m:t>
                    </m:r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s-CL" dirty="0">
                    <a:solidFill>
                      <a:schemeClr val="bg1"/>
                    </a:solidFill>
                  </a:rPr>
                  <a:t> </a:t>
                </a:r>
                <a:r>
                  <a:rPr lang="es-CL" dirty="0" smtClean="0">
                    <a:solidFill>
                      <a:schemeClr val="bg1"/>
                    </a:solidFill>
                  </a:rPr>
                  <a:t>= 1,307….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s-CL" dirty="0" smtClean="0">
                    <a:solidFill>
                      <a:schemeClr val="bg1"/>
                    </a:solidFill>
                  </a:rPr>
                  <a:t> = 1,277….</a:t>
                </a:r>
                <a:endParaRPr lang="es-CL" dirty="0">
                  <a:solidFill>
                    <a:schemeClr val="bg1"/>
                  </a:solidFill>
                </a:endParaRPr>
              </a:p>
              <a:p>
                <a:pPr lvl="0"/>
                <a:r>
                  <a:rPr lang="es-CL" dirty="0" smtClean="0">
                    <a:solidFill>
                      <a:schemeClr val="bg1"/>
                    </a:solidFill>
                  </a:rPr>
                  <a:t>Como la parte entera es igual, se debe comparar la primera cifra decimal, que es mayor en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s-CL" dirty="0">
                    <a:solidFill>
                      <a:schemeClr val="bg1"/>
                    </a:solidFill>
                  </a:rPr>
                  <a:t> </a:t>
                </a:r>
                <a:r>
                  <a:rPr lang="es-CL" dirty="0" smtClean="0">
                    <a:solidFill>
                      <a:schemeClr val="bg1"/>
                    </a:solidFill>
                  </a:rPr>
                  <a:t>. Dado que la primera y segunda cifra decimal son iguales en los otros dos números, se compara la tercera cifra decimal, que es mayor 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s-CL" dirty="0" smtClean="0">
                    <a:solidFill>
                      <a:schemeClr val="bg1"/>
                    </a:solidFill>
                  </a:rPr>
                  <a:t>.</a:t>
                </a:r>
              </a:p>
              <a:p>
                <a:pPr lvl="0"/>
                <a:r>
                  <a:rPr lang="es-CL" dirty="0" smtClean="0">
                    <a:solidFill>
                      <a:schemeClr val="bg1"/>
                    </a:solidFill>
                  </a:rPr>
                  <a:t>Luego, el orden correcto 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s-CL" b="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s-C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s-CL" dirty="0">
                    <a:solidFill>
                      <a:schemeClr val="bg1"/>
                    </a:solidFill>
                  </a:rPr>
                  <a:t> </a:t>
                </a:r>
                <a:r>
                  <a:rPr lang="es-CL" dirty="0" smtClean="0">
                    <a:solidFill>
                      <a:schemeClr val="bg1"/>
                    </a:solidFill>
                  </a:rPr>
                  <a:t>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s-CL" b="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s-CL" dirty="0" smtClean="0">
                    <a:solidFill>
                      <a:schemeClr val="bg1"/>
                    </a:solidFill>
                  </a:rPr>
                  <a:t>. </a:t>
                </a:r>
                <a:endParaRPr lang="es-CL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85" t="-1884" r="-124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2507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</a:rPr>
              <a:t>Actividad: desarrollar la guía de ejercicios N°1 </a:t>
            </a:r>
          </a:p>
          <a:p>
            <a:r>
              <a:rPr lang="es-CL" b="1" dirty="0" smtClean="0">
                <a:solidFill>
                  <a:schemeClr val="bg1"/>
                </a:solidFill>
              </a:rPr>
              <a:t>Cualquier duda o consulta enviarla al correo </a:t>
            </a:r>
            <a:r>
              <a:rPr lang="es-CL" b="1" dirty="0" smtClean="0">
                <a:solidFill>
                  <a:schemeClr val="bg1"/>
                </a:solidFill>
                <a:hlinkClick r:id="rId2"/>
              </a:rPr>
              <a:t>matematicasancayetano20@gmail.com</a:t>
            </a:r>
            <a:r>
              <a:rPr lang="es-CL" b="1" dirty="0" smtClean="0">
                <a:solidFill>
                  <a:schemeClr val="bg1"/>
                </a:solidFill>
              </a:rPr>
              <a:t> </a:t>
            </a:r>
          </a:p>
          <a:p>
            <a:endParaRPr lang="es-C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7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/>
              <a:t>Objetiv</a:t>
            </a:r>
            <a:r>
              <a:rPr lang="es-CL" b="1" u="sng" dirty="0" smtClean="0"/>
              <a:t>o: </a:t>
            </a:r>
            <a:endParaRPr lang="es-CL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4400" b="1" dirty="0" smtClean="0">
                <a:solidFill>
                  <a:schemeClr val="bg1"/>
                </a:solidFill>
              </a:rPr>
              <a:t>OA : Calcular operaciones con números racionales de forma Simbólica </a:t>
            </a:r>
            <a:endParaRPr lang="es-CL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b="1" u="sng" dirty="0" smtClean="0"/>
              <a:t>Números Racionales </a:t>
            </a:r>
            <a:endParaRPr lang="es-CL" sz="3600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919" y="2011680"/>
            <a:ext cx="5584247" cy="4206240"/>
          </a:xfrm>
        </p:spPr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</a:rPr>
              <a:t>Los </a:t>
            </a:r>
            <a:r>
              <a:rPr lang="es-CL" b="1" u="sng" dirty="0" smtClean="0">
                <a:solidFill>
                  <a:schemeClr val="bg1"/>
                </a:solidFill>
              </a:rPr>
              <a:t>números Naturales  </a:t>
            </a:r>
            <a:r>
              <a:rPr lang="es-CL" b="1" u="sng" dirty="0">
                <a:solidFill>
                  <a:schemeClr val="bg1"/>
                </a:solidFill>
              </a:rPr>
              <a:t>(</a:t>
            </a:r>
            <a:r>
              <a:rPr lang="es-CL" b="1" i="1" u="sng" dirty="0" smtClean="0">
                <a:solidFill>
                  <a:schemeClr val="bg1"/>
                </a:solidFill>
              </a:rPr>
              <a:t>Iℕ </a:t>
            </a:r>
            <a:r>
              <a:rPr lang="es-CL" b="1" u="sng" dirty="0" smtClean="0">
                <a:solidFill>
                  <a:schemeClr val="bg1"/>
                </a:solidFill>
              </a:rPr>
              <a:t>)  </a:t>
            </a:r>
            <a:r>
              <a:rPr lang="es-CL" b="1" dirty="0" smtClean="0">
                <a:solidFill>
                  <a:schemeClr val="bg1"/>
                </a:solidFill>
              </a:rPr>
              <a:t>son todos aquellos que se utilizan para contar los elementos de un conjunto  </a:t>
            </a:r>
            <a:r>
              <a:rPr lang="es-CL" dirty="0">
                <a:solidFill>
                  <a:schemeClr val="bg1"/>
                </a:solidFill>
              </a:rPr>
              <a:t>(1, 2, 3, 4,…). </a:t>
            </a:r>
            <a:endParaRPr lang="es-CL" dirty="0" smtClean="0">
              <a:solidFill>
                <a:schemeClr val="bg1"/>
              </a:solidFill>
            </a:endParaRPr>
          </a:p>
          <a:p>
            <a:r>
              <a:rPr lang="es-CL" b="1" u="sng" dirty="0" smtClean="0">
                <a:solidFill>
                  <a:schemeClr val="bg1"/>
                </a:solidFill>
              </a:rPr>
              <a:t>Los números enteros  </a:t>
            </a:r>
            <a:r>
              <a:rPr lang="es-CL" b="1" u="sng" dirty="0">
                <a:solidFill>
                  <a:schemeClr val="bg1"/>
                </a:solidFill>
              </a:rPr>
              <a:t>(</a:t>
            </a:r>
            <a:r>
              <a:rPr lang="es-CL" b="1" i="1" u="sng" dirty="0" smtClean="0">
                <a:solidFill>
                  <a:schemeClr val="bg1"/>
                </a:solidFill>
              </a:rPr>
              <a:t>Z</a:t>
            </a:r>
            <a:r>
              <a:rPr lang="es-CL" b="1" u="sng" dirty="0" smtClean="0">
                <a:solidFill>
                  <a:schemeClr val="bg1"/>
                </a:solidFill>
              </a:rPr>
              <a:t>)  </a:t>
            </a:r>
            <a:r>
              <a:rPr lang="es-CL" b="1" dirty="0" smtClean="0">
                <a:solidFill>
                  <a:schemeClr val="bg1"/>
                </a:solidFill>
              </a:rPr>
              <a:t>incluyen a los números naturales, a los negativos de estos y al cero. </a:t>
            </a:r>
          </a:p>
          <a:p>
            <a:r>
              <a:rPr lang="es-CL" b="1" u="sng" dirty="0" smtClean="0">
                <a:solidFill>
                  <a:schemeClr val="bg1"/>
                </a:solidFill>
              </a:rPr>
              <a:t>Los números racionales </a:t>
            </a:r>
            <a:r>
              <a:rPr lang="es-CL" b="1" u="sng" dirty="0">
                <a:solidFill>
                  <a:schemeClr val="bg1"/>
                </a:solidFill>
              </a:rPr>
              <a:t>(</a:t>
            </a:r>
            <a:r>
              <a:rPr lang="es-CL" b="1" i="1" u="sng" dirty="0" smtClean="0">
                <a:solidFill>
                  <a:schemeClr val="bg1"/>
                </a:solidFill>
              </a:rPr>
              <a:t>ℚ </a:t>
            </a:r>
            <a:r>
              <a:rPr lang="es-CL" b="1" u="sng" dirty="0" smtClean="0">
                <a:solidFill>
                  <a:schemeClr val="bg1"/>
                </a:solidFill>
              </a:rPr>
              <a:t>)  </a:t>
            </a:r>
            <a:r>
              <a:rPr lang="es-CL" b="1" dirty="0" smtClean="0">
                <a:solidFill>
                  <a:schemeClr val="bg1"/>
                </a:solidFill>
              </a:rPr>
              <a:t>son todos aquellos que pueden escribirse como fracción de números enteros con denominador distinto de cero. </a:t>
            </a:r>
            <a:endParaRPr lang="es-CL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420" y="2897746"/>
            <a:ext cx="4233087" cy="188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836" y="2115824"/>
            <a:ext cx="10600661" cy="334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5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 smtClean="0"/>
              <a:t>Transformar fracción a número decimal </a:t>
            </a:r>
            <a:endParaRPr lang="es-CL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CL" sz="2000" b="1" u="sng" dirty="0">
                    <a:solidFill>
                      <a:schemeClr val="bg1"/>
                    </a:solidFill>
                  </a:rPr>
                  <a:t>Para transformar una fracción a número decimal, </a:t>
                </a:r>
                <a:r>
                  <a:rPr lang="es-CL" sz="2000" dirty="0">
                    <a:solidFill>
                      <a:schemeClr val="bg1"/>
                    </a:solidFill>
                  </a:rPr>
                  <a:t>basta con realizar la división planteada por la fracción. </a:t>
                </a:r>
              </a:p>
              <a:p>
                <a:pPr marL="0" indent="0">
                  <a:lnSpc>
                    <a:spcPct val="70000"/>
                  </a:lnSpc>
                  <a:buNone/>
                </a:pPr>
                <a:r>
                  <a:rPr lang="es-ES" sz="2000" dirty="0">
                    <a:solidFill>
                      <a:schemeClr val="bg1"/>
                    </a:solidFill>
                  </a:rPr>
                  <a:t>Por ejemplo: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CL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s-ES" sz="2000" dirty="0">
                    <a:solidFill>
                      <a:schemeClr val="bg1"/>
                    </a:solidFill>
                  </a:rPr>
                  <a:t> = 5 : 8 = </a:t>
                </a:r>
                <a:r>
                  <a:rPr lang="es-ES" sz="2000" dirty="0" smtClean="0">
                    <a:solidFill>
                      <a:schemeClr val="bg1"/>
                    </a:solidFill>
                  </a:rPr>
                  <a:t>0,625.</a:t>
                </a:r>
                <a:endParaRPr lang="es-CL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3" t="-1449" r="-118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 smtClean="0"/>
              <a:t>Transformar número decimal a fracción</a:t>
            </a:r>
            <a:endParaRPr lang="es-CL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02919" y="2024559"/>
                <a:ext cx="9784080" cy="420624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s-CL" b="1" u="sng" dirty="0" smtClean="0">
                    <a:solidFill>
                      <a:schemeClr val="bg1"/>
                    </a:solidFill>
                  </a:rPr>
                  <a:t>Un número decimal finito </a:t>
                </a:r>
                <a:r>
                  <a:rPr lang="es-CL" dirty="0" smtClean="0">
                    <a:solidFill>
                      <a:schemeClr val="bg1"/>
                    </a:solidFill>
                  </a:rPr>
                  <a:t>es el que tiene una cantidad determinada de decimales. Para transformar un número decimal finito a fracción se escribe en el numerador todo el número sin la coma y en el denominador una potencia de 10 que tenga tantos ceros como dígitos haya después de la coma.</a:t>
                </a:r>
              </a:p>
              <a:p>
                <a:pPr marL="0" indent="0">
                  <a:buNone/>
                </a:pPr>
                <a:r>
                  <a:rPr lang="es-CL" dirty="0">
                    <a:solidFill>
                      <a:schemeClr val="bg1"/>
                    </a:solidFill>
                  </a:rPr>
                  <a:t> Por ejemplo: 2,35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235</m:t>
                        </m:r>
                      </m:num>
                      <m:den>
                        <m:r>
                          <a:rPr lang="es-C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L" dirty="0">
                    <a:solidFill>
                      <a:schemeClr val="bg1"/>
                    </a:solidFill>
                  </a:rPr>
                  <a:t>. </a:t>
                </a:r>
              </a:p>
              <a:p>
                <a:pPr marL="0" indent="0">
                  <a:buNone/>
                </a:pPr>
                <a:endParaRPr lang="es-CL" dirty="0" smtClean="0">
                  <a:solidFill>
                    <a:schemeClr val="bg1"/>
                  </a:solidFill>
                </a:endParaRPr>
              </a:p>
              <a:p>
                <a:r>
                  <a:rPr lang="es-CL" b="1" u="sng" dirty="0" smtClean="0">
                    <a:solidFill>
                      <a:schemeClr val="bg1"/>
                    </a:solidFill>
                  </a:rPr>
                  <a:t>Un número  decimal infinito periódico </a:t>
                </a:r>
                <a:r>
                  <a:rPr lang="es-CL" dirty="0" smtClean="0">
                    <a:solidFill>
                      <a:schemeClr val="bg1"/>
                    </a:solidFill>
                  </a:rPr>
                  <a:t>es el que tiene un dígito o un grupo de dígitos que se repiten infinitamente luego de la coma, llamado parte periódica (o periodo), el que puede escribirse con punto suspensivo o con una barra. Para transformar un número decimal periódico a fracción se escribe en el numerador todo el número sin la coma, menos la parte no periódica, y en el denominador un número formado por tantos nueves como cifras tenga el periodo. </a:t>
                </a:r>
              </a:p>
              <a:p>
                <a:pPr marL="0" indent="0">
                  <a:buNone/>
                </a:pPr>
                <a:r>
                  <a:rPr lang="es-ES" dirty="0" smtClean="0">
                    <a:solidFill>
                      <a:schemeClr val="bg1"/>
                    </a:solidFill>
                  </a:rPr>
                  <a:t>Por ejemplo: 5,242424… = 5,24 </a:t>
                </a:r>
                <a:r>
                  <a:rPr lang="es-E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524−5 </m:t>
                        </m:r>
                      </m:num>
                      <m:den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99</m:t>
                        </m:r>
                      </m:den>
                    </m:f>
                  </m:oMath>
                </a14:m>
                <a:r>
                  <a:rPr lang="es-ES" dirty="0" smtClean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519</m:t>
                        </m:r>
                      </m:num>
                      <m:den>
                        <m:r>
                          <a:rPr lang="es-C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99</m:t>
                        </m:r>
                      </m:den>
                    </m:f>
                  </m:oMath>
                </a14:m>
                <a:endParaRPr lang="es-CL" dirty="0" smtClean="0">
                  <a:solidFill>
                    <a:schemeClr val="bg1"/>
                  </a:solidFill>
                </a:endParaRPr>
              </a:p>
              <a:p>
                <a:endParaRPr lang="es-CL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es-C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2919" y="2024559"/>
                <a:ext cx="9784080" cy="4206240"/>
              </a:xfrm>
              <a:blipFill rotWithShape="0">
                <a:blip r:embed="rId2"/>
                <a:stretch>
                  <a:fillRect l="-623" t="-2609" r="-37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4"/>
          <p:cNvCxnSpPr/>
          <p:nvPr/>
        </p:nvCxnSpPr>
        <p:spPr>
          <a:xfrm>
            <a:off x="4275786" y="5447763"/>
            <a:ext cx="257578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4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L" sz="2000" b="1" u="sng" dirty="0">
                    <a:solidFill>
                      <a:schemeClr val="bg1"/>
                    </a:solidFill>
                  </a:rPr>
                  <a:t>Un número decimal infinito semiperiódico </a:t>
                </a:r>
                <a:r>
                  <a:rPr lang="es-CL" sz="2000" dirty="0">
                    <a:solidFill>
                      <a:schemeClr val="bg1"/>
                    </a:solidFill>
                  </a:rPr>
                  <a:t>es el que tiene una parte decimal no periódica ( o anteperiodo) seguida de una parte periódica ( o periodo). Para transformar un número decimal semiperiódico a fracción se escribe en el numerador todo el número sin la coma, menos la parte no periódica (incluyendo el anteperiodo), y en el denominador un número formado por tantos nueves como cifras tenga el periodo, seguido de tantos ceros como cifras tenga el anteperiodo. </a:t>
                </a:r>
              </a:p>
              <a:p>
                <a:pPr marL="0" indent="0">
                  <a:buNone/>
                </a:pPr>
                <a:endParaRPr lang="es-ES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r>
                  <a:rPr lang="es-ES" dirty="0">
                    <a:solidFill>
                      <a:schemeClr val="bg1"/>
                    </a:solidFill>
                  </a:rPr>
                  <a:t> </a:t>
                </a:r>
                <a:r>
                  <a:rPr lang="es-ES" dirty="0" smtClean="0">
                    <a:solidFill>
                      <a:schemeClr val="bg1"/>
                    </a:solidFill>
                  </a:rPr>
                  <a:t>        </a:t>
                </a:r>
                <a:r>
                  <a:rPr lang="es-ES" sz="2000" dirty="0">
                    <a:solidFill>
                      <a:schemeClr val="bg1"/>
                    </a:solidFill>
                  </a:rPr>
                  <a:t>Por ejemplo: 3,12666… = 3,126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3.126−312</m:t>
                        </m:r>
                      </m:num>
                      <m:den>
                        <m:r>
                          <a:rPr lang="es-CL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900</m:t>
                        </m:r>
                      </m:den>
                    </m:f>
                  </m:oMath>
                </a14:m>
                <a:r>
                  <a:rPr lang="es-ES" sz="2000" dirty="0">
                    <a:solidFill>
                      <a:schemeClr val="bg1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0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2.814</m:t>
                        </m:r>
                      </m:num>
                      <m:den>
                        <m:r>
                          <a:rPr lang="es-CL" sz="20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900</m:t>
                        </m:r>
                      </m:den>
                    </m:f>
                  </m:oMath>
                </a14:m>
                <a:endParaRPr lang="es-CL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1" t="-1449" r="-93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ector recto 3"/>
          <p:cNvCxnSpPr/>
          <p:nvPr/>
        </p:nvCxnSpPr>
        <p:spPr>
          <a:xfrm>
            <a:off x="4842456" y="4391696"/>
            <a:ext cx="167426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0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84" y="553791"/>
            <a:ext cx="9585107" cy="591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45" y="785610"/>
            <a:ext cx="10513960" cy="566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86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256</TotalTime>
  <Words>321</Words>
  <Application>Microsoft Office PowerPoint</Application>
  <PresentationFormat>Panorámica</PresentationFormat>
  <Paragraphs>27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Cambria Math</vt:lpstr>
      <vt:lpstr>Corbel</vt:lpstr>
      <vt:lpstr>Wingdings</vt:lpstr>
      <vt:lpstr>Con bandas</vt:lpstr>
      <vt:lpstr>Unidad 1 :Números</vt:lpstr>
      <vt:lpstr>Objetivo: </vt:lpstr>
      <vt:lpstr>Números Racionales </vt:lpstr>
      <vt:lpstr>Presentación de PowerPoint</vt:lpstr>
      <vt:lpstr>Transformar fracción a número decimal </vt:lpstr>
      <vt:lpstr>Transformar número decimal a fracción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Preuniversitario Matemáticas</dc:title>
  <dc:creator>DV</dc:creator>
  <cp:lastModifiedBy>DV</cp:lastModifiedBy>
  <cp:revision>25</cp:revision>
  <dcterms:created xsi:type="dcterms:W3CDTF">2019-11-21T21:28:06Z</dcterms:created>
  <dcterms:modified xsi:type="dcterms:W3CDTF">2020-03-19T14:33:21Z</dcterms:modified>
</cp:coreProperties>
</file>