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97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43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9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552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96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72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811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32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11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68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82A82A-FB0E-4ACC-A499-544B19515822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BEAABF0-828E-49AB-9AFE-4FA809D08C38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98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oteca.org.ar/libros/133484.pdf" TargetMode="External"/><Relationship Id="rId2" Type="http://schemas.openxmlformats.org/officeDocument/2006/relationships/hyperlink" Target="https://ciudadseva.com/texto/el-gato-neg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teratura.us/idiomas/eap_gato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C96AB-C167-41F4-9333-AF5B1060A3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Lo literario en el cuento corto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17D260-FCFA-407E-815C-80F5672CBF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854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2F4EF-08A1-40DA-B907-0D4578306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Leamos el siguiente cuento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78A221-A9CC-4871-9A2B-FA588884B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921565"/>
            <a:ext cx="11065565" cy="4387795"/>
          </a:xfrm>
        </p:spPr>
        <p:txBody>
          <a:bodyPr>
            <a:normAutofit lnSpcReduction="10000"/>
          </a:bodyPr>
          <a:lstStyle/>
          <a:p>
            <a:r>
              <a:rPr lang="es-CL" sz="3500" b="1" dirty="0"/>
              <a:t>Silencio </a:t>
            </a:r>
            <a:r>
              <a:rPr lang="es-CL" sz="3500" dirty="0"/>
              <a:t>(Gemma MC.)</a:t>
            </a:r>
          </a:p>
          <a:p>
            <a:pPr algn="just"/>
            <a:r>
              <a:rPr lang="es-CL" sz="3500" dirty="0"/>
              <a:t>«Despertó sobresaltada y sudorosa, como muchas otras veces debido a las continuas voces que invadían su casa y su mente, pero esta vez no había ruidos que perturbasen su descanso. Fue a refrescarse y mientras contemplaba el reflejo que devolvía el espejo del baño una sonrisa siniestra se dibujó en su cara dejando asomar la dentadura perfecta. ‘Todos muertos’ susurró. Volvió a la cama y siguió durmiendo. Silencio, al fin silencio…»</a:t>
            </a:r>
          </a:p>
        </p:txBody>
      </p:sp>
    </p:spTree>
    <p:extLst>
      <p:ext uri="{BB962C8B-B14F-4D97-AF65-F5344CB8AC3E}">
        <p14:creationId xmlns:p14="http://schemas.microsoft.com/office/powerpoint/2010/main" val="185313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2F4EF-08A1-40DA-B907-0D457830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585216"/>
            <a:ext cx="9988826" cy="1499616"/>
          </a:xfrm>
        </p:spPr>
        <p:txBody>
          <a:bodyPr/>
          <a:lstStyle/>
          <a:p>
            <a:r>
              <a:rPr lang="es-CL" dirty="0"/>
              <a:t>Para el paso 1 del análisis, destacamos.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78A221-A9CC-4871-9A2B-FA588884B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921565"/>
            <a:ext cx="11065565" cy="4387795"/>
          </a:xfrm>
        </p:spPr>
        <p:txBody>
          <a:bodyPr>
            <a:normAutofit lnSpcReduction="10000"/>
          </a:bodyPr>
          <a:lstStyle/>
          <a:p>
            <a:r>
              <a:rPr lang="es-CL" sz="3500" b="1" dirty="0">
                <a:solidFill>
                  <a:srgbClr val="FF0000"/>
                </a:solidFill>
              </a:rPr>
              <a:t>Silencio</a:t>
            </a:r>
            <a:r>
              <a:rPr lang="es-CL" sz="3500" b="1" dirty="0"/>
              <a:t> </a:t>
            </a:r>
            <a:r>
              <a:rPr lang="es-CL" sz="3500" dirty="0"/>
              <a:t>(Gemma MC.)</a:t>
            </a:r>
          </a:p>
          <a:p>
            <a:pPr algn="just"/>
            <a:r>
              <a:rPr lang="es-CL" sz="3500" dirty="0"/>
              <a:t>«</a:t>
            </a:r>
            <a:r>
              <a:rPr lang="es-CL" sz="3500" dirty="0">
                <a:solidFill>
                  <a:srgbClr val="FF0000"/>
                </a:solidFill>
              </a:rPr>
              <a:t>Despertó sobresaltada </a:t>
            </a:r>
            <a:r>
              <a:rPr lang="es-CL" sz="3500" dirty="0"/>
              <a:t>y sudorosa, como muchas otras veces </a:t>
            </a:r>
            <a:r>
              <a:rPr lang="es-CL" sz="3500" dirty="0">
                <a:solidFill>
                  <a:srgbClr val="FF0000"/>
                </a:solidFill>
              </a:rPr>
              <a:t>debido a las continuas voces que invadían su casa </a:t>
            </a:r>
            <a:r>
              <a:rPr lang="es-CL" sz="3500" dirty="0"/>
              <a:t>y su mente, pero esta vez no había ruidos que perturbasen su descanso. Fue a refrescarse y mientras contemplaba el reflejo que devolvía el espejo del baño </a:t>
            </a:r>
            <a:r>
              <a:rPr lang="es-CL" sz="3500" dirty="0">
                <a:solidFill>
                  <a:srgbClr val="FF0000"/>
                </a:solidFill>
              </a:rPr>
              <a:t>una sonrisa siniestra se dibujó en su cara</a:t>
            </a:r>
            <a:r>
              <a:rPr lang="es-CL" sz="3500" dirty="0"/>
              <a:t> dejando asomar la dentadura perfecta. </a:t>
            </a:r>
            <a:r>
              <a:rPr lang="es-CL" sz="3500" dirty="0">
                <a:solidFill>
                  <a:srgbClr val="FF0000"/>
                </a:solidFill>
              </a:rPr>
              <a:t>‘Todos muertos’ susurró</a:t>
            </a:r>
            <a:r>
              <a:rPr lang="es-CL" sz="3500" dirty="0"/>
              <a:t>. Volvió a la cama y siguió durmiendo. </a:t>
            </a:r>
            <a:r>
              <a:rPr lang="es-CL" sz="3500" dirty="0">
                <a:solidFill>
                  <a:srgbClr val="FF0000"/>
                </a:solidFill>
              </a:rPr>
              <a:t>Silencio, al fin silencio</a:t>
            </a:r>
            <a:r>
              <a:rPr lang="es-CL" sz="3500" dirty="0"/>
              <a:t>…»</a:t>
            </a:r>
          </a:p>
        </p:txBody>
      </p:sp>
    </p:spTree>
    <p:extLst>
      <p:ext uri="{BB962C8B-B14F-4D97-AF65-F5344CB8AC3E}">
        <p14:creationId xmlns:p14="http://schemas.microsoft.com/office/powerpoint/2010/main" val="1796622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24BDD-154E-45C1-A26B-FD8C91D02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1. Describir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8F4607-8507-49B4-B91A-6733119F6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Describimos los hechos más significativos del relato:</a:t>
            </a:r>
          </a:p>
          <a:p>
            <a:pPr algn="just"/>
            <a:r>
              <a:rPr lang="es-CL" dirty="0"/>
              <a:t>A. El título se llama Silencio.</a:t>
            </a:r>
          </a:p>
          <a:p>
            <a:pPr algn="just"/>
            <a:r>
              <a:rPr lang="es-CL" dirty="0"/>
              <a:t>B. La protagonista despierta sobresaltada (asustada).</a:t>
            </a:r>
          </a:p>
          <a:p>
            <a:pPr algn="just"/>
            <a:r>
              <a:rPr lang="es-CL" dirty="0"/>
              <a:t>C. Despertó a causa de las voces que invadían (sonaban mucho) su casa.</a:t>
            </a:r>
          </a:p>
          <a:p>
            <a:pPr algn="just"/>
            <a:r>
              <a:rPr lang="es-CL" dirty="0"/>
              <a:t>D. Se refrescó la cara en el baño y se dibujó (mostró) una sonrisa siniestra en su rostro.</a:t>
            </a:r>
          </a:p>
          <a:p>
            <a:pPr algn="just"/>
            <a:r>
              <a:rPr lang="es-CL" dirty="0"/>
              <a:t>E. La protagonista susurra que están todos muertos.</a:t>
            </a:r>
          </a:p>
          <a:p>
            <a:pPr algn="just"/>
            <a:r>
              <a:rPr lang="es-CL" dirty="0"/>
              <a:t>F. Silencio, al fin y la chica pudo descansar.</a:t>
            </a:r>
          </a:p>
        </p:txBody>
      </p:sp>
    </p:spTree>
    <p:extLst>
      <p:ext uri="{BB962C8B-B14F-4D97-AF65-F5344CB8AC3E}">
        <p14:creationId xmlns:p14="http://schemas.microsoft.com/office/powerpoint/2010/main" val="519236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24BDD-154E-45C1-A26B-FD8C91D0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354" y="174399"/>
            <a:ext cx="9720072" cy="1499616"/>
          </a:xfrm>
        </p:spPr>
        <p:txBody>
          <a:bodyPr/>
          <a:lstStyle/>
          <a:p>
            <a:r>
              <a:rPr lang="es-CL" dirty="0"/>
              <a:t>2. Interpretar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8F4607-8507-49B4-B91A-6733119F6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775791"/>
            <a:ext cx="11542643" cy="4533569"/>
          </a:xfrm>
        </p:spPr>
        <p:txBody>
          <a:bodyPr/>
          <a:lstStyle/>
          <a:p>
            <a:pPr algn="just"/>
            <a:r>
              <a:rPr lang="es-CL" dirty="0"/>
              <a:t>Interpretamos a partir de los puntos destacados del relato:</a:t>
            </a:r>
          </a:p>
          <a:p>
            <a:pPr algn="just"/>
            <a:r>
              <a:rPr lang="es-CL" dirty="0"/>
              <a:t>A. El título se llama Silencio. </a:t>
            </a:r>
            <a:r>
              <a:rPr lang="es-CL" dirty="0">
                <a:solidFill>
                  <a:srgbClr val="FF0000"/>
                </a:solidFill>
              </a:rPr>
              <a:t>Por el silencio que hay en la casa al final.</a:t>
            </a:r>
          </a:p>
          <a:p>
            <a:pPr algn="just"/>
            <a:r>
              <a:rPr lang="es-CL" dirty="0"/>
              <a:t>B. La protagonista despierta sobresaltada (asustada). </a:t>
            </a:r>
            <a:r>
              <a:rPr lang="es-CL" dirty="0">
                <a:solidFill>
                  <a:srgbClr val="FF0000"/>
                </a:solidFill>
              </a:rPr>
              <a:t>A causa de algo que había hecho.</a:t>
            </a:r>
          </a:p>
          <a:p>
            <a:pPr algn="just"/>
            <a:r>
              <a:rPr lang="es-CL" dirty="0"/>
              <a:t>C. Despertó a causa de las voces que invadían (sonaban mucho) su casa. </a:t>
            </a:r>
            <a:r>
              <a:rPr lang="es-CL" dirty="0">
                <a:solidFill>
                  <a:srgbClr val="FF0000"/>
                </a:solidFill>
              </a:rPr>
              <a:t>Voces de fantasmas o seres que fueron asesinados. Probablemente, su misma familia.</a:t>
            </a:r>
          </a:p>
          <a:p>
            <a:pPr algn="just"/>
            <a:r>
              <a:rPr lang="es-CL" dirty="0"/>
              <a:t>D. Se refrescó la cara en el baño y se dibujó (mostró) una sonrisa siniestra en su rostro. </a:t>
            </a:r>
            <a:r>
              <a:rPr lang="es-CL" dirty="0">
                <a:solidFill>
                  <a:srgbClr val="FF0000"/>
                </a:solidFill>
              </a:rPr>
              <a:t>(Ella es la asesina de las voces)</a:t>
            </a:r>
          </a:p>
          <a:p>
            <a:pPr algn="just"/>
            <a:r>
              <a:rPr lang="es-CL" dirty="0"/>
              <a:t>E. La protagonista susurra que están todos muertos. </a:t>
            </a:r>
            <a:r>
              <a:rPr lang="es-CL" dirty="0">
                <a:solidFill>
                  <a:srgbClr val="FF0000"/>
                </a:solidFill>
              </a:rPr>
              <a:t>(No siente resentimiento por sus actos)</a:t>
            </a:r>
          </a:p>
          <a:p>
            <a:pPr algn="just"/>
            <a:r>
              <a:rPr lang="es-CL" dirty="0"/>
              <a:t>F. Silencio, al fin y la chica pudo descansar. </a:t>
            </a:r>
            <a:r>
              <a:rPr lang="es-CL" dirty="0">
                <a:solidFill>
                  <a:srgbClr val="FF0000"/>
                </a:solidFill>
              </a:rPr>
              <a:t>(Aquí se justifica el nombre el cuento. La chica asesinó a su familia porque ansiaba el silencio)</a:t>
            </a:r>
          </a:p>
        </p:txBody>
      </p:sp>
    </p:spTree>
    <p:extLst>
      <p:ext uri="{BB962C8B-B14F-4D97-AF65-F5344CB8AC3E}">
        <p14:creationId xmlns:p14="http://schemas.microsoft.com/office/powerpoint/2010/main" val="909499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7816A-4794-4B10-8853-753C4A19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Evaluar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FEE279-9D71-42AB-9CE5-37BEF1E48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 partir de lo anterior, podemos establecer el significado general (global) del cuento leído. Una interpretación aceptable es:</a:t>
            </a:r>
          </a:p>
          <a:p>
            <a:endParaRPr lang="es-CL" dirty="0"/>
          </a:p>
          <a:p>
            <a:pPr algn="just"/>
            <a:r>
              <a:rPr lang="es-CL" sz="3000" dirty="0"/>
              <a:t>C= Una muchacha asesinó a su familia y todas las noches despertaba por las voces de los muertos que la atormentaban. A pesar de esto, a la chica no le importaba. Asesinó a su familia porque necesitaba silencio.</a:t>
            </a:r>
          </a:p>
        </p:txBody>
      </p:sp>
    </p:spTree>
    <p:extLst>
      <p:ext uri="{BB962C8B-B14F-4D97-AF65-F5344CB8AC3E}">
        <p14:creationId xmlns:p14="http://schemas.microsoft.com/office/powerpoint/2010/main" val="2860508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4E0A6-41A3-4992-89F9-CC949606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Recuerda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1DD5FB-EFA9-44D3-A59D-958A71875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3000" dirty="0">
                <a:solidFill>
                  <a:srgbClr val="FF0000"/>
                </a:solidFill>
              </a:rPr>
              <a:t>La literatura se diferencia de la No literatura </a:t>
            </a:r>
            <a:r>
              <a:rPr lang="es-CL" sz="3000" dirty="0"/>
              <a:t>porque presenta elementos </a:t>
            </a:r>
            <a:r>
              <a:rPr lang="es-CL" sz="3000" dirty="0">
                <a:solidFill>
                  <a:srgbClr val="FF0000"/>
                </a:solidFill>
              </a:rPr>
              <a:t>ficcionales</a:t>
            </a:r>
            <a:r>
              <a:rPr lang="es-CL" sz="3000" dirty="0"/>
              <a:t>, usa </a:t>
            </a:r>
            <a:r>
              <a:rPr lang="es-CL" sz="3000" dirty="0">
                <a:solidFill>
                  <a:srgbClr val="FF0000"/>
                </a:solidFill>
              </a:rPr>
              <a:t>figuras literarias</a:t>
            </a:r>
            <a:r>
              <a:rPr lang="es-CL" sz="3000" dirty="0"/>
              <a:t>, trabaja con </a:t>
            </a:r>
            <a:r>
              <a:rPr lang="es-CL" sz="3000" dirty="0">
                <a:solidFill>
                  <a:srgbClr val="FF0000"/>
                </a:solidFill>
              </a:rPr>
              <a:t>contenido implícito </a:t>
            </a:r>
            <a:r>
              <a:rPr lang="es-CL" sz="3000" dirty="0"/>
              <a:t>(oculto, a modo de clave) y </a:t>
            </a:r>
            <a:r>
              <a:rPr lang="es-CL" sz="3000" dirty="0">
                <a:solidFill>
                  <a:srgbClr val="FF0000"/>
                </a:solidFill>
              </a:rPr>
              <a:t>tiene</a:t>
            </a:r>
            <a:r>
              <a:rPr lang="es-CL" sz="3000" dirty="0"/>
              <a:t> </a:t>
            </a:r>
            <a:r>
              <a:rPr lang="es-CL" sz="3000" dirty="0">
                <a:solidFill>
                  <a:srgbClr val="FF0000"/>
                </a:solidFill>
              </a:rPr>
              <a:t>muchos significados posibles</a:t>
            </a:r>
            <a:r>
              <a:rPr lang="es-CL" sz="3000" dirty="0"/>
              <a:t>. El cuento busca que el lector se entretenga descifrando sus secretos y misterios más profundos.</a:t>
            </a:r>
          </a:p>
        </p:txBody>
      </p:sp>
    </p:spTree>
    <p:extLst>
      <p:ext uri="{BB962C8B-B14F-4D97-AF65-F5344CB8AC3E}">
        <p14:creationId xmlns:p14="http://schemas.microsoft.com/office/powerpoint/2010/main" val="84197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FD677-2373-4180-AE74-40DAE1A3D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849E48-F7DA-476C-8C58-7EF1B7C3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Responde la guía de aprendizaje adjuntada en la página web del colegio. Debes leer primero el cuento El gato negro, de Edgar Allan Poe.</a:t>
            </a:r>
          </a:p>
          <a:p>
            <a:r>
              <a:rPr lang="es-CL" dirty="0"/>
              <a:t>Lo puedes encontrar en los siguientes enlaces:</a:t>
            </a:r>
          </a:p>
          <a:p>
            <a:r>
              <a:rPr lang="es-CL" dirty="0">
                <a:hlinkClick r:id="rId2"/>
              </a:rPr>
              <a:t>https://ciudadseva.com/texto/el-gato-negro/</a:t>
            </a:r>
            <a:endParaRPr lang="es-CL" dirty="0"/>
          </a:p>
          <a:p>
            <a:r>
              <a:rPr lang="es-CL" dirty="0">
                <a:hlinkClick r:id="rId3"/>
              </a:rPr>
              <a:t>https://www.biblioteca.org.ar/libros/133484.pdf</a:t>
            </a:r>
            <a:endParaRPr lang="es-CL" dirty="0"/>
          </a:p>
          <a:p>
            <a:r>
              <a:rPr lang="es-CL">
                <a:hlinkClick r:id="rId4"/>
              </a:rPr>
              <a:t>https://www.literatura.us/idiomas/eap_gato.html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070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FD22E-7A24-484F-9DD7-469D9648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500" dirty="0"/>
              <a:t>Objetivo de aprendizaje (OA)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151DBF-F145-4F8B-A69B-63B132ED5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4500" b="1" dirty="0"/>
              <a:t>Analizar las narraciones leídas para enriquecer su comprensión, identificando en ellas su componente literario.</a:t>
            </a:r>
            <a:endParaRPr lang="es-CL" sz="4500" dirty="0"/>
          </a:p>
        </p:txBody>
      </p:sp>
    </p:spTree>
    <p:extLst>
      <p:ext uri="{BB962C8B-B14F-4D97-AF65-F5344CB8AC3E}">
        <p14:creationId xmlns:p14="http://schemas.microsoft.com/office/powerpoint/2010/main" val="3432497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610A7-B239-46E5-8F51-28FCDC2EF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 motivacional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9D9FF9-54AE-40CD-9EDD-682EBC41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500" dirty="0"/>
              <a:t>Piensa y responde: ¿Qué es, para ti, analizar?</a:t>
            </a:r>
          </a:p>
        </p:txBody>
      </p:sp>
    </p:spTree>
    <p:extLst>
      <p:ext uri="{BB962C8B-B14F-4D97-AF65-F5344CB8AC3E}">
        <p14:creationId xmlns:p14="http://schemas.microsoft.com/office/powerpoint/2010/main" val="230012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015E9F-D66C-45E5-8BEB-01428F2C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Analizar es…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03DB82-5400-4EE9-9D88-DE330903C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6" y="1828800"/>
            <a:ext cx="11039060" cy="4480560"/>
          </a:xfrm>
        </p:spPr>
        <p:txBody>
          <a:bodyPr>
            <a:noAutofit/>
          </a:bodyPr>
          <a:lstStyle/>
          <a:p>
            <a:pPr algn="just"/>
            <a:r>
              <a:rPr lang="es-CL" sz="2600" dirty="0"/>
              <a:t>Una </a:t>
            </a:r>
            <a:r>
              <a:rPr lang="es-CL" sz="2600" dirty="0">
                <a:solidFill>
                  <a:srgbClr val="FF0000"/>
                </a:solidFill>
              </a:rPr>
              <a:t>habilidad</a:t>
            </a:r>
            <a:r>
              <a:rPr lang="es-CL" sz="2600" dirty="0"/>
              <a:t> que consiste en </a:t>
            </a:r>
            <a:r>
              <a:rPr lang="es-CL" sz="2600" dirty="0">
                <a:solidFill>
                  <a:srgbClr val="FF0000"/>
                </a:solidFill>
              </a:rPr>
              <a:t>estudiar minuciosamente un objeto</a:t>
            </a:r>
            <a:r>
              <a:rPr lang="es-CL" sz="2600" dirty="0"/>
              <a:t>, pudiendo ser una prenda de vestir, una bebida, una pintura, una película o incluso un texto. Esto se debe a que el procedimiento de análisis es el mismo para cada uno de ellos.</a:t>
            </a:r>
          </a:p>
          <a:p>
            <a:pPr algn="just"/>
            <a:r>
              <a:rPr lang="es-CL" sz="2600" dirty="0"/>
              <a:t>Para analizar debo hacer lo siguiente:</a:t>
            </a:r>
          </a:p>
          <a:p>
            <a:pPr algn="just"/>
            <a:r>
              <a:rPr lang="es-CL" sz="2600" dirty="0"/>
              <a:t>1. </a:t>
            </a:r>
            <a:r>
              <a:rPr lang="es-CL" sz="2600" dirty="0">
                <a:solidFill>
                  <a:srgbClr val="FF0000"/>
                </a:solidFill>
              </a:rPr>
              <a:t>Describir</a:t>
            </a:r>
            <a:r>
              <a:rPr lang="es-CL" sz="2600" dirty="0"/>
              <a:t> lo que veo</a:t>
            </a:r>
          </a:p>
          <a:p>
            <a:pPr algn="just"/>
            <a:r>
              <a:rPr lang="es-CL" sz="2600" dirty="0"/>
              <a:t>2. </a:t>
            </a:r>
            <a:r>
              <a:rPr lang="es-CL" sz="2600" dirty="0">
                <a:solidFill>
                  <a:srgbClr val="FF0000"/>
                </a:solidFill>
              </a:rPr>
              <a:t>Interpretar</a:t>
            </a:r>
            <a:r>
              <a:rPr lang="es-CL" sz="2600" dirty="0"/>
              <a:t> para qué sirve cada parte del objeto en cuestión.</a:t>
            </a:r>
          </a:p>
          <a:p>
            <a:pPr algn="just"/>
            <a:r>
              <a:rPr lang="es-CL" sz="2600" dirty="0"/>
              <a:t>3. </a:t>
            </a:r>
            <a:r>
              <a:rPr lang="es-CL" sz="2600" dirty="0">
                <a:solidFill>
                  <a:srgbClr val="FF0000"/>
                </a:solidFill>
              </a:rPr>
              <a:t>Evaluar</a:t>
            </a:r>
            <a:r>
              <a:rPr lang="es-CL" sz="2600" dirty="0"/>
              <a:t> el significado general de cada una de sus partes.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dirty="0"/>
              <a:t>Vamos a ver un ejemplo.</a:t>
            </a:r>
          </a:p>
        </p:txBody>
      </p:sp>
    </p:spTree>
    <p:extLst>
      <p:ext uri="{BB962C8B-B14F-4D97-AF65-F5344CB8AC3E}">
        <p14:creationId xmlns:p14="http://schemas.microsoft.com/office/powerpoint/2010/main" val="252385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DAE49-3EE4-4EA0-B5A8-F5069D3A1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623" y="227407"/>
            <a:ext cx="9720072" cy="1499616"/>
          </a:xfrm>
        </p:spPr>
        <p:txBody>
          <a:bodyPr/>
          <a:lstStyle/>
          <a:p>
            <a:r>
              <a:rPr lang="es-CL" dirty="0"/>
              <a:t>Pensemos en Bart Simpson </a:t>
            </a:r>
          </a:p>
        </p:txBody>
      </p:sp>
      <p:pic>
        <p:nvPicPr>
          <p:cNvPr id="1026" name="Picture 2" descr="Resultado de imagen de bart simpson">
            <a:extLst>
              <a:ext uri="{FF2B5EF4-FFF2-40B4-BE49-F238E27FC236}">
                <a16:creationId xmlns:a16="http://schemas.microsoft.com/office/drawing/2014/main" id="{D7B0149F-51CA-464A-8D21-51E1D79470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287" y="585216"/>
            <a:ext cx="5459896" cy="572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84EF41BC-9CDC-4972-87A0-99768EB994CC}"/>
              </a:ext>
            </a:extLst>
          </p:cNvPr>
          <p:cNvSpPr txBox="1">
            <a:spLocks/>
          </p:cNvSpPr>
          <p:nvPr/>
        </p:nvSpPr>
        <p:spPr>
          <a:xfrm>
            <a:off x="7579219" y="4023361"/>
            <a:ext cx="4318945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¿Cómo lo analizamos, a partir de esta imagen</a:t>
            </a:r>
            <a:r>
              <a:rPr lang="es-CL" sz="4800" dirty="0"/>
              <a:t>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5828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8C6A7-5872-4AFD-94FB-FDA756438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1. Describir lo que veo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31CDBB-ED19-4148-BAF1-5ABD89D0B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Debemos </a:t>
            </a:r>
            <a:r>
              <a:rPr lang="es-CL" dirty="0">
                <a:solidFill>
                  <a:srgbClr val="FF0000"/>
                </a:solidFill>
              </a:rPr>
              <a:t>describir lo que vemos en el personaje</a:t>
            </a:r>
            <a:r>
              <a:rPr lang="es-CL" dirty="0"/>
              <a:t>, incluyendo los detalles que consideras de menor importancia. Por ejemplo:</a:t>
            </a:r>
          </a:p>
          <a:p>
            <a:r>
              <a:rPr lang="es-CL" dirty="0"/>
              <a:t>A. Es amarillo.</a:t>
            </a:r>
          </a:p>
          <a:p>
            <a:r>
              <a:rPr lang="es-CL" dirty="0"/>
              <a:t>B. Sostiene una resortera.</a:t>
            </a:r>
          </a:p>
          <a:p>
            <a:r>
              <a:rPr lang="es-CL" dirty="0"/>
              <a:t>C. Tiene el cabello puntiagudo.</a:t>
            </a:r>
          </a:p>
          <a:p>
            <a:r>
              <a:rPr lang="es-CL" dirty="0"/>
              <a:t>D. Usa polera roja, short azul y zapatillas del mismo color.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188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FA4D5-20E6-4227-B9DE-2A5C1BAE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2. </a:t>
            </a:r>
            <a:r>
              <a:rPr lang="es-CL" sz="5400" dirty="0">
                <a:solidFill>
                  <a:srgbClr val="FF0000"/>
                </a:solidFill>
              </a:rPr>
              <a:t>Interpretar</a:t>
            </a:r>
            <a:r>
              <a:rPr lang="es-CL" sz="5400" dirty="0"/>
              <a:t> para qué sirve cada parte del objeto en cuestión.</a:t>
            </a:r>
            <a:br>
              <a:rPr lang="es-CL" sz="5400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781A09-DEF0-43D4-B432-39076F316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08313"/>
            <a:ext cx="9720073" cy="4401047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Con los </a:t>
            </a:r>
            <a:r>
              <a:rPr lang="es-CL" dirty="0">
                <a:solidFill>
                  <a:srgbClr val="FF0000"/>
                </a:solidFill>
              </a:rPr>
              <a:t>puntos descritos</a:t>
            </a:r>
            <a:r>
              <a:rPr lang="es-CL" dirty="0"/>
              <a:t>, en el apartado anterior, </a:t>
            </a:r>
            <a:r>
              <a:rPr lang="es-CL" dirty="0">
                <a:solidFill>
                  <a:srgbClr val="FF0000"/>
                </a:solidFill>
              </a:rPr>
              <a:t>debemos establecer cuál es la función o la razón de ser para cada uno de ellos</a:t>
            </a:r>
            <a:r>
              <a:rPr lang="es-CL" dirty="0"/>
              <a:t>. Sigamos el ejemplo:</a:t>
            </a:r>
          </a:p>
          <a:p>
            <a:pPr algn="just"/>
            <a:r>
              <a:rPr lang="es-CL" dirty="0"/>
              <a:t>A. Es amarillo. </a:t>
            </a:r>
            <a:r>
              <a:rPr lang="es-CL" dirty="0">
                <a:solidFill>
                  <a:srgbClr val="FF0000"/>
                </a:solidFill>
              </a:rPr>
              <a:t>Porque ese es el estilo de la mayoría de los personajes en la serie</a:t>
            </a:r>
            <a:r>
              <a:rPr lang="es-CL" dirty="0"/>
              <a:t>.</a:t>
            </a:r>
          </a:p>
          <a:p>
            <a:pPr algn="just"/>
            <a:r>
              <a:rPr lang="es-CL" dirty="0"/>
              <a:t>B. Sostiene una resortera. De forma amenazante, porque </a:t>
            </a:r>
            <a:r>
              <a:rPr lang="es-CL" dirty="0">
                <a:solidFill>
                  <a:srgbClr val="FF0000"/>
                </a:solidFill>
              </a:rPr>
              <a:t>se quiere mostrar que el personaje es travieso.</a:t>
            </a:r>
          </a:p>
          <a:p>
            <a:pPr algn="just"/>
            <a:r>
              <a:rPr lang="es-CL" dirty="0"/>
              <a:t>C. Tiene el cabello puntiagudo. El peinado de esta forma lo llevan los chicos </a:t>
            </a:r>
            <a:r>
              <a:rPr lang="es-CL" dirty="0">
                <a:solidFill>
                  <a:srgbClr val="FF0000"/>
                </a:solidFill>
              </a:rPr>
              <a:t>rebeldes</a:t>
            </a:r>
            <a:r>
              <a:rPr lang="es-CL" dirty="0"/>
              <a:t>, lo contrario a llevarlo ordenado y peinado (Como Martin, lo opuesto a Bart)</a:t>
            </a:r>
          </a:p>
          <a:p>
            <a:pPr algn="just"/>
            <a:r>
              <a:rPr lang="es-CL" dirty="0"/>
              <a:t>D. Usa polera roja, short azul y zapatillas del mismo color. De esta forma, </a:t>
            </a:r>
            <a:r>
              <a:rPr lang="es-CL" dirty="0">
                <a:solidFill>
                  <a:srgbClr val="FF0000"/>
                </a:solidFill>
              </a:rPr>
              <a:t>el autor probablemente</a:t>
            </a:r>
            <a:r>
              <a:rPr lang="es-CL" dirty="0"/>
              <a:t> quiso mostrar que Bart </a:t>
            </a:r>
            <a:r>
              <a:rPr lang="es-CL" dirty="0">
                <a:solidFill>
                  <a:srgbClr val="FF0000"/>
                </a:solidFill>
              </a:rPr>
              <a:t>es un niño sencillo</a:t>
            </a:r>
            <a:r>
              <a:rPr lang="es-CL" dirty="0"/>
              <a:t>, con el que la mayoría se siente identificado.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0390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6040D-2A60-48A8-A82F-BB65FE37B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5400" dirty="0"/>
              <a:t>3. </a:t>
            </a:r>
            <a:r>
              <a:rPr lang="es-CL" sz="5400" dirty="0">
                <a:solidFill>
                  <a:srgbClr val="FF0000"/>
                </a:solidFill>
              </a:rPr>
              <a:t>Evaluar</a:t>
            </a:r>
            <a:r>
              <a:rPr lang="es-CL" sz="5400" dirty="0"/>
              <a:t> el significado general de cada una de sus partes.</a:t>
            </a:r>
            <a:br>
              <a:rPr lang="es-CL" sz="5400" dirty="0"/>
            </a:br>
            <a:r>
              <a:rPr lang="es-CL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C30ED3-E85D-4E9D-8FB9-548659E63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68557"/>
            <a:ext cx="9720073" cy="4440803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En este paso se busca </a:t>
            </a:r>
            <a:r>
              <a:rPr lang="es-CL" dirty="0">
                <a:solidFill>
                  <a:srgbClr val="FF0000"/>
                </a:solidFill>
              </a:rPr>
              <a:t>interpretar el significado o función del personaje</a:t>
            </a:r>
            <a:r>
              <a:rPr lang="es-CL" dirty="0"/>
              <a:t>, a raíz del estudio realizado en los puntos anterior. Con esto, se busca ser lo más objetivo posible, aun cuando las interpretaciones varían según la persona que lo estudia.</a:t>
            </a:r>
          </a:p>
          <a:p>
            <a:pPr marL="0" indent="0">
              <a:buNone/>
            </a:pPr>
            <a:r>
              <a:rPr lang="es-CL" dirty="0"/>
              <a:t>Tomemos la siguiente conclusión como ejemplo: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3000" dirty="0"/>
              <a:t>C= Bart es un chico de piel amarilla, sencillo, pero que intenta mostrarse travieso o rebelde.</a:t>
            </a:r>
          </a:p>
        </p:txBody>
      </p:sp>
    </p:spTree>
    <p:extLst>
      <p:ext uri="{BB962C8B-B14F-4D97-AF65-F5344CB8AC3E}">
        <p14:creationId xmlns:p14="http://schemas.microsoft.com/office/powerpoint/2010/main" val="86184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FFE344-2833-4D09-809B-D5C6F20C0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Desarrollo de la clase: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E09BE-2F97-442E-9959-46C14815E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Intentemos analizar un texto, siguiendo el mismo procedimiento. Para esto, lo que debiésemos hacer es:</a:t>
            </a:r>
          </a:p>
          <a:p>
            <a:r>
              <a:rPr lang="es-CL" dirty="0"/>
              <a:t>1. </a:t>
            </a:r>
            <a:r>
              <a:rPr lang="es-CL" dirty="0">
                <a:solidFill>
                  <a:srgbClr val="FF0000"/>
                </a:solidFill>
              </a:rPr>
              <a:t>Leer el texto y subrayar </a:t>
            </a:r>
            <a:r>
              <a:rPr lang="es-CL" dirty="0"/>
              <a:t>los aspectos que me llaman la atención. (Describir)</a:t>
            </a:r>
          </a:p>
          <a:p>
            <a:r>
              <a:rPr lang="es-CL" dirty="0"/>
              <a:t>2. </a:t>
            </a:r>
            <a:r>
              <a:rPr lang="es-CL" dirty="0">
                <a:solidFill>
                  <a:srgbClr val="FF0000"/>
                </a:solidFill>
              </a:rPr>
              <a:t>Explicar</a:t>
            </a:r>
            <a:r>
              <a:rPr lang="es-CL" dirty="0"/>
              <a:t> qué es lo que me llama la atención de cada uno de los aspectos destacados, intentando descifrar su significado. (Interpretar)</a:t>
            </a:r>
          </a:p>
          <a:p>
            <a:r>
              <a:rPr lang="es-CL" dirty="0"/>
              <a:t>3. </a:t>
            </a:r>
            <a:r>
              <a:rPr lang="es-CL" dirty="0">
                <a:solidFill>
                  <a:srgbClr val="FF0000"/>
                </a:solidFill>
              </a:rPr>
              <a:t>Evaluar el sentido global del texto</a:t>
            </a:r>
            <a:r>
              <a:rPr lang="es-CL" dirty="0"/>
              <a:t>. Esto corresponde con pensar en cuál es la intención del autor al momento de crear el relato o bien, </a:t>
            </a:r>
            <a:r>
              <a:rPr lang="es-CL" dirty="0">
                <a:solidFill>
                  <a:srgbClr val="FF0000"/>
                </a:solidFill>
              </a:rPr>
              <a:t>qué es lo que nos quiere comunicar a nosotros los lectores</a:t>
            </a:r>
            <a:r>
              <a:rPr lang="es-CL" dirty="0"/>
              <a:t>. (evaluar)</a:t>
            </a:r>
          </a:p>
        </p:txBody>
      </p:sp>
    </p:spTree>
    <p:extLst>
      <p:ext uri="{BB962C8B-B14F-4D97-AF65-F5344CB8AC3E}">
        <p14:creationId xmlns:p14="http://schemas.microsoft.com/office/powerpoint/2010/main" val="2886993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</TotalTime>
  <Words>1204</Words>
  <Application>Microsoft Office PowerPoint</Application>
  <PresentationFormat>Panorámica</PresentationFormat>
  <Paragraphs>71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Tw Cen MT</vt:lpstr>
      <vt:lpstr>Tw Cen MT Condensed</vt:lpstr>
      <vt:lpstr>Wingdings 3</vt:lpstr>
      <vt:lpstr>Integral</vt:lpstr>
      <vt:lpstr>Lo literario en el cuento corto</vt:lpstr>
      <vt:lpstr>Objetivo de aprendizaje (OA)</vt:lpstr>
      <vt:lpstr>Actividad motivacional</vt:lpstr>
      <vt:lpstr>Analizar es…</vt:lpstr>
      <vt:lpstr>Pensemos en Bart Simpson </vt:lpstr>
      <vt:lpstr>1. Describir lo que veo</vt:lpstr>
      <vt:lpstr>2. Interpretar para qué sirve cada parte del objeto en cuestión. </vt:lpstr>
      <vt:lpstr>3. Evaluar el significado general de cada una de sus partes.  </vt:lpstr>
      <vt:lpstr>Desarrollo de la clase: </vt:lpstr>
      <vt:lpstr>Leamos el siguiente cuento </vt:lpstr>
      <vt:lpstr>Para el paso 1 del análisis, destacamos.</vt:lpstr>
      <vt:lpstr>1. Describir</vt:lpstr>
      <vt:lpstr>2. Interpretar</vt:lpstr>
      <vt:lpstr>3. Evaluar</vt:lpstr>
      <vt:lpstr>Recuerda</vt:lpstr>
      <vt:lpstr>Actividad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literatura</dc:title>
  <dc:creator>Cesar Antonio Ramirez Serrano</dc:creator>
  <cp:lastModifiedBy>Cesar Antonio Ramirez Serrano</cp:lastModifiedBy>
  <cp:revision>11</cp:revision>
  <dcterms:created xsi:type="dcterms:W3CDTF">2020-03-08T21:37:07Z</dcterms:created>
  <dcterms:modified xsi:type="dcterms:W3CDTF">2020-03-18T15:22:06Z</dcterms:modified>
</cp:coreProperties>
</file>